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7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</p:sldIdLst>
  <p:sldSz cx="12192000" cy="6858000"/>
  <p:notesSz cx="6858000" cy="9144000"/>
  <p:embeddedFontLst>
    <p:embeddedFont>
      <p:font typeface="Calibri" panose="020F0502020204030204" pitchFamily="34" charset="0"/>
      <p:regular r:id="rId78"/>
      <p:bold r:id="rId79"/>
      <p:italic r:id="rId80"/>
      <p:boldItalic r:id="rId81"/>
    </p:embeddedFont>
    <p:embeddedFont>
      <p:font typeface="Lora" panose="020B0604020202020204" charset="0"/>
      <p:regular r:id="rId82"/>
      <p:bold r:id="rId83"/>
      <p:italic r:id="rId84"/>
      <p:boldItalic r:id="rId8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86" roundtripDataSignature="AMtx7mjbtZUKbA6sAn8uSDsoLE818aKn0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22706666-5E9F-44F6-A782-BC58123CF681}">
  <a:tblStyle styleId="{22706666-5E9F-44F6-A782-BC58123CF681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8EBF5"/>
          </a:solidFill>
        </a:fill>
      </a:tcStyle>
    </a:wholeTbl>
    <a:band1H>
      <a:tcTxStyle b="off" i="off"/>
      <a:tcStyle>
        <a:tcBdr/>
        <a:fill>
          <a:solidFill>
            <a:srgbClr val="CDD4EA"/>
          </a:solidFill>
        </a:fill>
      </a:tcStyle>
    </a:band1H>
    <a:band2H>
      <a:tcTxStyle b="off" i="off"/>
      <a:tcStyle>
        <a:tcBdr/>
      </a:tcStyle>
    </a:band2H>
    <a:band1V>
      <a:tcTxStyle b="off" i="off"/>
      <a:tcStyle>
        <a:tcBdr/>
        <a:fill>
          <a:solidFill>
            <a:srgbClr val="CDD4EA"/>
          </a:solidFill>
        </a:fill>
      </a:tcStyle>
    </a:band1V>
    <a:band2V>
      <a:tcTxStyle b="off" i="off"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  <a:tblStyle styleId="{1E07A0F1-2A99-49DD-9278-BA75E385E772}" styleName="Table_1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 b="off" i="off"/>
      <a:tcStyle>
        <a:tcBdr/>
      </a:tcStyle>
    </a:band1H>
    <a:band2H>
      <a:tcTxStyle b="off" i="off"/>
      <a:tcStyle>
        <a:tcBdr/>
      </a:tcStyle>
    </a:band2H>
    <a:band1V>
      <a:tcTxStyle b="off" i="off"/>
      <a:tcStyle>
        <a:tcBdr/>
      </a:tcStyle>
    </a:band1V>
    <a:band2V>
      <a:tcTxStyle b="off" i="off"/>
      <a:tcStyle>
        <a:tcBdr/>
      </a:tcStyle>
    </a:band2V>
    <a:lastCol>
      <a:tcTxStyle b="off" i="off"/>
      <a:tcStyle>
        <a:tcBdr/>
      </a:tcStyle>
    </a:lastCol>
    <a:firstCol>
      <a:tcTxStyle b="off" i="off"/>
      <a:tcStyle>
        <a:tcBdr/>
      </a:tcStyle>
    </a:firstCol>
    <a:lastRow>
      <a:tcTxStyle b="off" i="off"/>
      <a:tcStyle>
        <a:tcBdr/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ff" i="off"/>
      <a:tcStyle>
        <a:tcBdr/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  <a:tblStyle styleId="{4791BCB2-BC60-44B6-AE88-27A9003D460B}" styleName="Table_2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15" d="100"/>
          <a:sy n="115" d="100"/>
        </p:scale>
        <p:origin x="396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font" Target="fonts/font7.fntdata"/><Relationship Id="rId89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font" Target="fonts/font2.fntdata"/><Relationship Id="rId87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font" Target="fonts/font5.fntdata"/><Relationship Id="rId90" Type="http://schemas.openxmlformats.org/officeDocument/2006/relationships/tableStyles" Target="tableStyles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font" Target="fonts/font3.fntdata"/><Relationship Id="rId85" Type="http://schemas.openxmlformats.org/officeDocument/2006/relationships/font" Target="fonts/font8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font" Target="fonts/font6.fntdata"/><Relationship Id="rId88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font" Target="fonts/font1.fntdata"/><Relationship Id="rId81" Type="http://schemas.openxmlformats.org/officeDocument/2006/relationships/font" Target="fonts/font4.fntdata"/><Relationship Id="rId86" Type="http://customschemas.google.com/relationships/presentationmetadata" Target="meta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fr-FR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‹N°›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9640457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g11817f1e899_4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4" name="Google Shape;24;g11817f1e899_4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17065679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11817f1e899_4_1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0" name="Google Shape;150;g11817f1e899_4_1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06414518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11817f1e899_4_13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67" name="Google Shape;167;g11817f1e899_4_1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94237172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11817f1e899_4_15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84" name="Google Shape;184;g11817f1e899_4_1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47530826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g11817f1e899_4_18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fr-FR"/>
              <a:t>Changer exemple ONCB itinéraire / ok</a:t>
            </a:r>
            <a:endParaRPr/>
          </a:p>
        </p:txBody>
      </p:sp>
      <p:sp>
        <p:nvSpPr>
          <p:cNvPr id="221" name="Google Shape;221;g11817f1e899_4_1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10945759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g11817f1e899_4_20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fr-FR"/>
              <a:t>Diapo 8 / 9/10/11 : Pour montrer comment préparer son itinéraire et Diapo 12 / 13 pour montrer différents types d’itinéraire selon les mailles / ok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38" name="Google Shape;238;g11817f1e899_4_2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74122197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g11817f1e899_4_2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55" name="Google Shape;255;g11817f1e899_4_2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29359616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g11817f1e899_4_23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fr-FR"/>
              <a:t>Proposer d’autres exemples //  Voir pour montrer différents itinéraires (exp ONCB shiny)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72" name="Google Shape;272;g11817f1e899_4_2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51825886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g11817f1e899_4_25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89" name="Google Shape;289;g11817f1e899_4_2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61300335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g11817f1e899_4_26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04" name="Google Shape;304;g11817f1e899_4_2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73115819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g11817f1e899_4_27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19" name="Google Shape;319;g11817f1e899_4_2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306330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g11817f1e899_4_3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1" name="Google Shape;41;g11817f1e899_4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05554506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g11817f1e899_4_29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38" name="Google Shape;338;g11817f1e899_4_2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40328573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g11817f1e899_4_3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58" name="Google Shape;358;g11817f1e899_4_3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01146376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g11817f1e899_4_33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75" name="Google Shape;375;g11817f1e899_4_3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80330779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g11817f1e899_4_33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fr-FR"/>
              <a:t>paramétrer le temps de veille du smartphone + modifier liste de référence → fauneFrance et non fauneBretagne sous naturalist</a:t>
            </a:r>
            <a:endParaRPr/>
          </a:p>
        </p:txBody>
      </p:sp>
      <p:sp>
        <p:nvSpPr>
          <p:cNvPr id="384" name="Google Shape;384;g11817f1e899_4_3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00085345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g11817f1e899_4_36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10" name="Google Shape;410;g11817f1e899_4_3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75488351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g11817f1e899_4_38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32" name="Google Shape;432;g11817f1e899_4_3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24980502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g11817f1e899_4_40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48" name="Google Shape;448;g11817f1e899_4_4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469232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g11817f1e899_4_4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67" name="Google Shape;467;g11817f1e899_4_4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79263878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Google Shape;483;g11817f1e899_4_43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84" name="Google Shape;484;g11817f1e899_4_4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66786326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Google Shape;500;g11817f1e899_4_45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01" name="Google Shape;501;g11817f1e899_4_4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4521905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g11817f1e899_4_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0" name="Google Shape;50;g11817f1e899_4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22925182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g11817f1e899_4_45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10" name="Google Shape;510;g11817f1e899_4_4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14538904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Google Shape;532;g11817f1e899_4_48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33" name="Google Shape;533;g11817f1e899_4_4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07556722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Google Shape;554;g11817f1e899_4_50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fr-FR"/>
              <a:t>Changer la capture d’écran</a:t>
            </a:r>
            <a:endParaRPr/>
          </a:p>
        </p:txBody>
      </p:sp>
      <p:sp>
        <p:nvSpPr>
          <p:cNvPr id="555" name="Google Shape;555;g11817f1e899_4_5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1028048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g11817f1e899_4_5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fr-FR"/>
              <a:t>modifier avec des captures d’écran ++ et modifier le nom de référence</a:t>
            </a:r>
            <a:endParaRPr/>
          </a:p>
        </p:txBody>
      </p:sp>
      <p:sp>
        <p:nvSpPr>
          <p:cNvPr id="576" name="Google Shape;576;g11817f1e899_4_5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31384957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" name="Google Shape;596;g11817f1e899_4_54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fr-FR"/>
              <a:t>Attention paramétrer la mise en veille du téléphone avant d’ouvrir naturalist</a:t>
            </a:r>
            <a:endParaRPr/>
          </a:p>
        </p:txBody>
      </p:sp>
      <p:sp>
        <p:nvSpPr>
          <p:cNvPr id="597" name="Google Shape;597;g11817f1e899_4_5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62920786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" name="Google Shape;613;g11817f1e899_4_55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14" name="Google Shape;614;g11817f1e899_4_5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64622286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" name="Google Shape;640;g11817f1e899_4_58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41" name="Google Shape;641;g11817f1e899_4_5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21547747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" name="Google Shape;665;g11817f1e899_4_60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66" name="Google Shape;666;g11817f1e899_4_6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45793460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8" name="Google Shape;688;g11817f1e899_4_62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89" name="Google Shape;689;g11817f1e899_4_6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9164681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3" name="Google Shape;713;g11817f1e899_4_65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14" name="Google Shape;714;g11817f1e899_4_6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3897526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11817f1e899_4_3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4" name="Google Shape;64;g11817f1e899_4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20526651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9" name="Google Shape;739;g11817f1e899_4_67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40" name="Google Shape;740;g11817f1e899_4_6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81920910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8" name="Google Shape;758;g11817f1e899_4_69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59" name="Google Shape;759;g11817f1e899_4_6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12862923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1" name="Google Shape;781;g11817f1e899_4_7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82" name="Google Shape;782;g11817f1e899_4_7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01202712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0" name="Google Shape;800;g11817f1e899_4_73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01" name="Google Shape;801;g11817f1e899_4_7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588496147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5" name="Google Shape;825;g11817f1e899_4_76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26" name="Google Shape;826;g11817f1e899_4_7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82928014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1" name="Google Shape;851;g11817f1e899_4_78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52" name="Google Shape;852;g11817f1e899_4_7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854502615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3" name="Google Shape;883;g11817f1e899_4_8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84" name="Google Shape;884;g11817f1e899_4_8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801671330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8" name="Google Shape;908;g11817f1e899_4_84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fr-FR"/>
              <a:t>A retravailler selon le protocole établi  (de la diapo 46 à 52)</a:t>
            </a:r>
            <a:endParaRPr/>
          </a:p>
        </p:txBody>
      </p:sp>
      <p:sp>
        <p:nvSpPr>
          <p:cNvPr id="909" name="Google Shape;909;g11817f1e899_4_8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846574186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7" name="Google Shape;917;g11817f1e899_4_84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18" name="Google Shape;918;g11817f1e899_4_8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698286780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2" name="Google Shape;932;g11817f1e899_4_86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33" name="Google Shape;933;g11817f1e899_4_8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6552958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11817f1e899_4_4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3" name="Google Shape;73;g11817f1e899_4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278936760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8" name="Google Shape;948;g11817f1e899_4_87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49" name="Google Shape;949;g11817f1e899_4_8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737583348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6" name="Google Shape;966;g11817f1e899_4_89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fr-FR"/>
              <a:t>A retravailler selon le protocole établi  (de la diapo 46 à 52)</a:t>
            </a:r>
            <a:endParaRPr/>
          </a:p>
        </p:txBody>
      </p:sp>
      <p:sp>
        <p:nvSpPr>
          <p:cNvPr id="967" name="Google Shape;967;g11817f1e899_4_8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819336773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5" name="Google Shape;975;g11817f1e899_4_90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76" name="Google Shape;976;g11817f1e899_4_9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079267988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1" name="Google Shape;991;g11817f1e899_4_9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92" name="Google Shape;992;g11817f1e899_4_9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854114315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7" name="Google Shape;1007;g11817f1e899_4_93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08" name="Google Shape;1008;g11817f1e899_4_9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921482569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3" name="Google Shape;1023;g11817f1e899_4_94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fr-FR"/>
              <a:t>A retravailler selon le protocole établi  (de la diapo 46 à 52)</a:t>
            </a:r>
            <a:endParaRPr/>
          </a:p>
        </p:txBody>
      </p:sp>
      <p:sp>
        <p:nvSpPr>
          <p:cNvPr id="1024" name="Google Shape;1024;g11817f1e899_4_9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713678719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2" name="Google Shape;1032;g11817f1e899_4_95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33" name="Google Shape;1033;g11817f1e899_4_9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8910644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" name="Google Shape;1049;g11817f1e899_4_97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50" name="Google Shape;1050;g11817f1e899_4_9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398165610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5" name="Google Shape;1065;g11817f1e899_4_98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66" name="Google Shape;1066;g11817f1e899_4_9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598340415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1" name="Google Shape;1081;g11817f1e899_4_100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82" name="Google Shape;1082;g11817f1e899_4_10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3227750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11817f1e899_4_5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7" name="Google Shape;87;g11817f1e899_4_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679485607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7" name="Google Shape;1097;g11817f1e899_4_10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98" name="Google Shape;1098;g11817f1e899_4_10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428929790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3" name="Google Shape;1113;g11817f1e899_4_103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fr-FR"/>
              <a:t>A retravailler </a:t>
            </a:r>
            <a:endParaRPr/>
          </a:p>
        </p:txBody>
      </p:sp>
      <p:sp>
        <p:nvSpPr>
          <p:cNvPr id="1114" name="Google Shape;1114;g11817f1e899_4_10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203608379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0" name="Google Shape;1130;g11817f1e899_4_104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31" name="Google Shape;1131;g11817f1e899_4_10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727512317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8" name="Google Shape;1148;g11817f1e899_4_106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49" name="Google Shape;1149;g11817f1e899_4_10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222881167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" name="Google Shape;1157;g113cb58de5a_13_1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58" name="Google Shape;1158;g113cb58de5a_13_1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825828603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6" name="Google Shape;1176;p4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77" name="Google Shape;1177;p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74508877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5" name="Google Shape;1195;g11832a78dc5_0_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96" name="Google Shape;1196;g11832a78dc5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915816194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5" name="Google Shape;1215;g11817f1e899_4_107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6" name="Google Shape;1216;g11817f1e899_4_10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57643628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3" name="Google Shape;1223;g11817f1e899_4_107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4" name="Google Shape;1224;g11817f1e899_4_10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70691854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2" name="Google Shape;1232;g11817f1e899_4_108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3" name="Google Shape;1233;g11817f1e899_4_10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422182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11817f1e899_4_7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1" name="Google Shape;101;g11817f1e899_4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426461678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0" name="Google Shape;1240;g11817f1e899_4_109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1" name="Google Shape;1241;g11817f1e899_4_10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11039252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8" name="Google Shape;1248;g11817f1e899_4_110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9" name="Google Shape;1249;g11817f1e899_4_11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39499728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4" name="Google Shape;1254;g11817f1e899_4_110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5" name="Google Shape;1255;g11817f1e899_4_11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13323118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7" name="Google Shape;1277;g11832a78dc5_0_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fr-FR"/>
              <a:t>Margaux - Gaétan je rajoute une diapo sur la valorisation de données suite au stage de Gaëtan Madeline stagiaire ONCB en ce moment à la réserve et qui a pour objectif de développer un/des indicateurs oiseaux similaires à un indicateur papillon développé par une stagiaire l’année dernière  </a:t>
            </a:r>
            <a:endParaRPr/>
          </a:p>
        </p:txBody>
      </p:sp>
      <p:sp>
        <p:nvSpPr>
          <p:cNvPr id="1278" name="Google Shape;1278;g11832a78dc5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269104930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7" name="Google Shape;1297;g11832a78dc5_0_4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4572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fr-FR" sz="1100">
                <a:latin typeface="Lora"/>
                <a:ea typeface="Lora"/>
                <a:cs typeface="Lora"/>
                <a:sym typeface="Lora"/>
              </a:rPr>
              <a:t>Ainsi, nous avons élaboré le test de l’Indicateur Papillons (InP) afin de rendre compte de la qualité d’un site ou d’une parcelle par sa diversité en rhopalocères par rapport à un ensemble d’autres milieux choisis déjà classés protégés. Ce bioindicateur pourra ainsi apporter des arguments quant à la gestion ou la protection de certains milieux.</a:t>
            </a:r>
            <a:endParaRPr/>
          </a:p>
        </p:txBody>
      </p:sp>
      <p:sp>
        <p:nvSpPr>
          <p:cNvPr id="1298" name="Google Shape;1298;g11832a78dc5_0_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28641562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3" name="Google Shape;1313;p5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314" name="Google Shape;1314;p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6053030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11817f1e899_4_8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fr-FR"/>
              <a:t>éviter les forêts / ok</a:t>
            </a:r>
            <a:endParaRPr/>
          </a:p>
        </p:txBody>
      </p:sp>
      <p:sp>
        <p:nvSpPr>
          <p:cNvPr id="116" name="Google Shape;116;g11817f1e899_4_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3330469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11817f1e899_4_10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31" name="Google Shape;131;g11817f1e899_4_1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6924481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e de titre">
  <p:cSld name="Diapositive de titre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et contenu">
  <p:cSld name="Titre et contenu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re et contenu" type="obj">
  <p:cSld name="OBJECT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60"/>
          <p:cNvSpPr txBox="1"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60"/>
          <p:cNvSpPr txBox="1"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" name="Google Shape;15;p60"/>
          <p:cNvSpPr txBox="1">
            <a:spLocks noGrp="1"/>
          </p:cNvSpPr>
          <p:nvPr>
            <p:ph type="dt" idx="10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" name="Google Shape;16;p60"/>
          <p:cNvSpPr txBox="1">
            <a:spLocks noGrp="1"/>
          </p:cNvSpPr>
          <p:nvPr>
            <p:ph type="ftr" idx="11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" name="Google Shape;17;p60"/>
          <p:cNvSpPr txBox="1">
            <a:spLocks noGrp="1"/>
          </p:cNvSpPr>
          <p:nvPr>
            <p:ph type="sldNum" idx="12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ide" type="blank">
  <p:cSld name="BLANK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7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0" name="Google Shape;20;p7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1" name="Google Shape;21;p7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g"/><Relationship Id="rId5" Type="http://schemas.openxmlformats.org/officeDocument/2006/relationships/image" Target="../media/image3.jp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jpg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png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png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png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23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jpg"/><Relationship Id="rId5" Type="http://schemas.openxmlformats.org/officeDocument/2006/relationships/image" Target="../media/image21.jpg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g"/><Relationship Id="rId3" Type="http://schemas.openxmlformats.org/officeDocument/2006/relationships/image" Target="../media/image6.png"/><Relationship Id="rId7" Type="http://schemas.openxmlformats.org/officeDocument/2006/relationships/image" Target="../media/image26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jpg"/><Relationship Id="rId5" Type="http://schemas.openxmlformats.org/officeDocument/2006/relationships/image" Target="../media/image24.jpg"/><Relationship Id="rId4" Type="http://schemas.openxmlformats.org/officeDocument/2006/relationships/image" Target="../media/image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jpg"/><Relationship Id="rId5" Type="http://schemas.openxmlformats.org/officeDocument/2006/relationships/image" Target="../media/image28.jpg"/><Relationship Id="rId4" Type="http://schemas.openxmlformats.org/officeDocument/2006/relationships/image" Target="../media/image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32.jpg"/><Relationship Id="rId4" Type="http://schemas.openxmlformats.org/officeDocument/2006/relationships/image" Target="../media/image31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6.png"/><Relationship Id="rId4" Type="http://schemas.openxmlformats.org/officeDocument/2006/relationships/image" Target="../media/image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9.gif"/><Relationship Id="rId4" Type="http://schemas.openxmlformats.org/officeDocument/2006/relationships/image" Target="../media/image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0.gif"/><Relationship Id="rId4" Type="http://schemas.openxmlformats.org/officeDocument/2006/relationships/image" Target="../media/image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2.png"/><Relationship Id="rId4" Type="http://schemas.openxmlformats.org/officeDocument/2006/relationships/image" Target="../media/image7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g"/><Relationship Id="rId3" Type="http://schemas.openxmlformats.org/officeDocument/2006/relationships/image" Target="../media/image6.png"/><Relationship Id="rId7" Type="http://schemas.openxmlformats.org/officeDocument/2006/relationships/image" Target="../media/image50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png"/><Relationship Id="rId5" Type="http://schemas.openxmlformats.org/officeDocument/2006/relationships/image" Target="../media/image49.png"/><Relationship Id="rId4" Type="http://schemas.openxmlformats.org/officeDocument/2006/relationships/image" Target="../media/image7.png"/><Relationship Id="rId9" Type="http://schemas.openxmlformats.org/officeDocument/2006/relationships/image" Target="../media/image52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png"/><Relationship Id="rId5" Type="http://schemas.openxmlformats.org/officeDocument/2006/relationships/image" Target="../media/image42.png"/><Relationship Id="rId4" Type="http://schemas.openxmlformats.org/officeDocument/2006/relationships/image" Target="../media/image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54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png"/><Relationship Id="rId5" Type="http://schemas.openxmlformats.org/officeDocument/2006/relationships/image" Target="../media/image42.png"/><Relationship Id="rId4" Type="http://schemas.openxmlformats.org/officeDocument/2006/relationships/image" Target="../media/image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png"/><Relationship Id="rId5" Type="http://schemas.openxmlformats.org/officeDocument/2006/relationships/image" Target="../media/image42.png"/><Relationship Id="rId4" Type="http://schemas.openxmlformats.org/officeDocument/2006/relationships/image" Target="../media/image7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g"/><Relationship Id="rId3" Type="http://schemas.openxmlformats.org/officeDocument/2006/relationships/image" Target="../media/image6.png"/><Relationship Id="rId7" Type="http://schemas.openxmlformats.org/officeDocument/2006/relationships/image" Target="../media/image55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png"/><Relationship Id="rId5" Type="http://schemas.openxmlformats.org/officeDocument/2006/relationships/image" Target="../media/image42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7.png"/><Relationship Id="rId5" Type="http://schemas.openxmlformats.org/officeDocument/2006/relationships/image" Target="../media/image42.png"/><Relationship Id="rId4" Type="http://schemas.openxmlformats.org/officeDocument/2006/relationships/image" Target="../media/image7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6.pn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8.png"/><Relationship Id="rId5" Type="http://schemas.openxmlformats.org/officeDocument/2006/relationships/image" Target="../media/image42.png"/><Relationship Id="rId4" Type="http://schemas.openxmlformats.org/officeDocument/2006/relationships/image" Target="../media/image7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1.png"/><Relationship Id="rId5" Type="http://schemas.openxmlformats.org/officeDocument/2006/relationships/image" Target="../media/image42.png"/><Relationship Id="rId4" Type="http://schemas.openxmlformats.org/officeDocument/2006/relationships/image" Target="../media/image7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6.png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2.png"/><Relationship Id="rId5" Type="http://schemas.openxmlformats.org/officeDocument/2006/relationships/image" Target="../media/image42.png"/><Relationship Id="rId4" Type="http://schemas.openxmlformats.org/officeDocument/2006/relationships/image" Target="../media/image7.png"/><Relationship Id="rId9" Type="http://schemas.openxmlformats.org/officeDocument/2006/relationships/image" Target="../media/image65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.png"/><Relationship Id="rId7" Type="http://schemas.openxmlformats.org/officeDocument/2006/relationships/image" Target="../media/image67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6.png"/><Relationship Id="rId5" Type="http://schemas.openxmlformats.org/officeDocument/2006/relationships/image" Target="../media/image42.png"/><Relationship Id="rId10" Type="http://schemas.openxmlformats.org/officeDocument/2006/relationships/image" Target="../media/image70.png"/><Relationship Id="rId4" Type="http://schemas.openxmlformats.org/officeDocument/2006/relationships/image" Target="../media/image7.png"/><Relationship Id="rId9" Type="http://schemas.openxmlformats.org/officeDocument/2006/relationships/image" Target="../media/image69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1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7.png"/><Relationship Id="rId4" Type="http://schemas.openxmlformats.org/officeDocument/2006/relationships/image" Target="../media/image7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8.png"/><Relationship Id="rId4" Type="http://schemas.openxmlformats.org/officeDocument/2006/relationships/image" Target="../media/image7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9.png"/><Relationship Id="rId4" Type="http://schemas.openxmlformats.org/officeDocument/2006/relationships/image" Target="../media/image7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0.png"/><Relationship Id="rId4" Type="http://schemas.openxmlformats.org/officeDocument/2006/relationships/image" Target="../media/image7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1.png"/><Relationship Id="rId4" Type="http://schemas.openxmlformats.org/officeDocument/2006/relationships/image" Target="../media/image7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2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3.png"/><Relationship Id="rId4" Type="http://schemas.openxmlformats.org/officeDocument/2006/relationships/image" Target="../media/image7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4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6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4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4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0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1.png"/><Relationship Id="rId4" Type="http://schemas.openxmlformats.org/officeDocument/2006/relationships/image" Target="../media/image7.png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3" Type="http://schemas.openxmlformats.org/officeDocument/2006/relationships/image" Target="../media/image5.png"/><Relationship Id="rId7" Type="http://schemas.openxmlformats.org/officeDocument/2006/relationships/image" Target="../media/image95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4.png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Google Shape;26;g11817f1e899_4_0"/>
          <p:cNvPicPr preferRelativeResize="0"/>
          <p:nvPr/>
        </p:nvPicPr>
        <p:blipFill rotWithShape="1">
          <a:blip r:embed="rId3">
            <a:alphaModFix/>
          </a:blip>
          <a:srcRect r="-11"/>
          <a:stretch/>
        </p:blipFill>
        <p:spPr>
          <a:xfrm>
            <a:off x="181235" y="179999"/>
            <a:ext cx="11831998" cy="5590041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Google Shape;27;g11817f1e899_4_0"/>
          <p:cNvSpPr/>
          <p:nvPr/>
        </p:nvSpPr>
        <p:spPr>
          <a:xfrm>
            <a:off x="178762" y="179998"/>
            <a:ext cx="11831999" cy="5590042"/>
          </a:xfrm>
          <a:prstGeom prst="rect">
            <a:avLst/>
          </a:prstGeom>
          <a:gradFill>
            <a:gsLst>
              <a:gs pos="0">
                <a:srgbClr val="6A79BA">
                  <a:alpha val="80000"/>
                </a:srgbClr>
              </a:gs>
              <a:gs pos="46000">
                <a:srgbClr val="6A79BA">
                  <a:alpha val="80000"/>
                </a:srgbClr>
              </a:gs>
              <a:gs pos="100000">
                <a:srgbClr val="3DCAD8">
                  <a:alpha val="80000"/>
                </a:srgbClr>
              </a:gs>
            </a:gsLst>
            <a:lin ang="180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" name="Google Shape;28;g11817f1e899_4_0"/>
          <p:cNvSpPr/>
          <p:nvPr/>
        </p:nvSpPr>
        <p:spPr>
          <a:xfrm>
            <a:off x="180000" y="5172669"/>
            <a:ext cx="2551091" cy="1355130"/>
          </a:xfrm>
          <a:prstGeom prst="round1Rect">
            <a:avLst>
              <a:gd name="adj" fmla="val 918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" name="Google Shape;29;g11817f1e899_4_0"/>
          <p:cNvSpPr txBox="1"/>
          <p:nvPr/>
        </p:nvSpPr>
        <p:spPr>
          <a:xfrm>
            <a:off x="176290" y="2204912"/>
            <a:ext cx="11832000" cy="1323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fr-FR" sz="4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Formation Oiseaux Nicheurs Communs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" name="Google Shape;30;g11817f1e899_4_0"/>
          <p:cNvSpPr txBox="1"/>
          <p:nvPr/>
        </p:nvSpPr>
        <p:spPr>
          <a:xfrm>
            <a:off x="179998" y="3658454"/>
            <a:ext cx="11831999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1" name="Google Shape;31;g11817f1e899_4_0"/>
          <p:cNvCxnSpPr/>
          <p:nvPr/>
        </p:nvCxnSpPr>
        <p:spPr>
          <a:xfrm>
            <a:off x="4152900" y="3479800"/>
            <a:ext cx="35560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32" name="Google Shape;32;g11817f1e899_4_0"/>
          <p:cNvGrpSpPr/>
          <p:nvPr/>
        </p:nvGrpSpPr>
        <p:grpSpPr>
          <a:xfrm>
            <a:off x="10408138" y="5866470"/>
            <a:ext cx="1713565" cy="244728"/>
            <a:chOff x="5005542" y="6110065"/>
            <a:chExt cx="1713565" cy="244728"/>
          </a:xfrm>
        </p:grpSpPr>
        <p:sp>
          <p:nvSpPr>
            <p:cNvPr id="33" name="Google Shape;33;g11817f1e899_4_0"/>
            <p:cNvSpPr/>
            <p:nvPr/>
          </p:nvSpPr>
          <p:spPr>
            <a:xfrm>
              <a:off x="5054600" y="6115304"/>
              <a:ext cx="1580536" cy="239489"/>
            </a:xfrm>
            <a:prstGeom prst="rect">
              <a:avLst/>
            </a:prstGeom>
            <a:solidFill>
              <a:srgbClr val="6A79B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" name="Google Shape;34;g11817f1e899_4_0"/>
            <p:cNvSpPr/>
            <p:nvPr/>
          </p:nvSpPr>
          <p:spPr>
            <a:xfrm>
              <a:off x="5005542" y="6110065"/>
              <a:ext cx="1713565" cy="23948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lang="fr-FR" sz="10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En partenariat avec : 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35" name="Google Shape;35;g11817f1e899_4_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50095" y="5172669"/>
            <a:ext cx="2177623" cy="152869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Google Shape;36;g11817f1e899_4_0" descr="Logo avec texte 2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051178" y="6165669"/>
            <a:ext cx="997130" cy="628048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Google Shape;37;g11817f1e899_4_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834294" y="6151377"/>
            <a:ext cx="1216884" cy="628048"/>
          </a:xfrm>
          <a:prstGeom prst="rect">
            <a:avLst/>
          </a:prstGeom>
          <a:noFill/>
          <a:ln>
            <a:noFill/>
          </a:ln>
        </p:spPr>
      </p:pic>
      <p:sp>
        <p:nvSpPr>
          <p:cNvPr id="38" name="Google Shape;38;g11817f1e899_4_0"/>
          <p:cNvSpPr txBox="1"/>
          <p:nvPr/>
        </p:nvSpPr>
        <p:spPr>
          <a:xfrm>
            <a:off x="2877315" y="4449161"/>
            <a:ext cx="6107170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fr-FR"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Observatoire Régional de l’Avifaune le 5 mars 2022</a:t>
            </a:r>
            <a:endParaRPr sz="2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" name="Google Shape;152;g11817f1e899_4_1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8766" y="188322"/>
            <a:ext cx="11831996" cy="2688259"/>
          </a:xfrm>
          <a:prstGeom prst="rect">
            <a:avLst/>
          </a:prstGeom>
          <a:noFill/>
          <a:ln>
            <a:noFill/>
          </a:ln>
        </p:spPr>
      </p:pic>
      <p:sp>
        <p:nvSpPr>
          <p:cNvPr id="153" name="Google Shape;153;g11817f1e899_4_118"/>
          <p:cNvSpPr/>
          <p:nvPr/>
        </p:nvSpPr>
        <p:spPr>
          <a:xfrm>
            <a:off x="178767" y="180000"/>
            <a:ext cx="11832000" cy="2692500"/>
          </a:xfrm>
          <a:prstGeom prst="rect">
            <a:avLst/>
          </a:prstGeom>
          <a:gradFill>
            <a:gsLst>
              <a:gs pos="0">
                <a:srgbClr val="6A79BA">
                  <a:alpha val="80000"/>
                </a:srgbClr>
              </a:gs>
              <a:gs pos="46000">
                <a:srgbClr val="6A79BA">
                  <a:alpha val="80000"/>
                </a:srgbClr>
              </a:gs>
              <a:gs pos="100000">
                <a:srgbClr val="3DCAD8">
                  <a:alpha val="80000"/>
                </a:srgbClr>
              </a:gs>
            </a:gsLst>
            <a:lin ang="18000042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4" name="Google Shape;154;g11817f1e899_4_118"/>
          <p:cNvSpPr/>
          <p:nvPr/>
        </p:nvSpPr>
        <p:spPr>
          <a:xfrm>
            <a:off x="3556000" y="864389"/>
            <a:ext cx="5079900" cy="768600"/>
          </a:xfrm>
          <a:prstGeom prst="rect">
            <a:avLst/>
          </a:prstGeom>
          <a:noFill/>
          <a:ln w="571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6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5" name="Google Shape;155;g11817f1e899_4_118"/>
          <p:cNvSpPr txBox="1"/>
          <p:nvPr/>
        </p:nvSpPr>
        <p:spPr>
          <a:xfrm>
            <a:off x="0" y="980060"/>
            <a:ext cx="121920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fr-FR" sz="2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Préparer son terrain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6" name="Google Shape;156;g11817f1e899_4_118"/>
          <p:cNvSpPr/>
          <p:nvPr/>
        </p:nvSpPr>
        <p:spPr>
          <a:xfrm>
            <a:off x="178780" y="3316208"/>
            <a:ext cx="4371000" cy="12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0" marR="0" lvl="0" indent="-2857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Arial"/>
              <a:buChar char="•"/>
            </a:pPr>
            <a:r>
              <a:rPr lang="fr-FR" sz="1200">
                <a:solidFill>
                  <a:srgbClr val="7F7F7F"/>
                </a:solidFill>
              </a:rPr>
              <a:t>Télécharger la grille au format .kml</a:t>
            </a:r>
            <a:endParaRPr sz="1200">
              <a:solidFill>
                <a:srgbClr val="7F7F7F"/>
              </a:solidFill>
            </a:endParaRPr>
          </a:p>
          <a:p>
            <a:pPr marL="285750" marR="0" lvl="0" indent="-2857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200"/>
              <a:buChar char="•"/>
            </a:pPr>
            <a:r>
              <a:rPr lang="fr-FR" sz="1200">
                <a:solidFill>
                  <a:srgbClr val="7F7F7F"/>
                </a:solidFill>
              </a:rPr>
              <a:t>Ouvrir le fichier .kml avec Google Earth</a:t>
            </a:r>
            <a:endParaRPr sz="1200">
              <a:solidFill>
                <a:srgbClr val="7F7F7F"/>
              </a:solidFill>
            </a:endParaRPr>
          </a:p>
        </p:txBody>
      </p:sp>
      <p:sp>
        <p:nvSpPr>
          <p:cNvPr id="157" name="Google Shape;157;g11817f1e899_4_118"/>
          <p:cNvSpPr txBox="1"/>
          <p:nvPr/>
        </p:nvSpPr>
        <p:spPr>
          <a:xfrm>
            <a:off x="294238" y="2964131"/>
            <a:ext cx="3932400" cy="2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fr-FR" sz="1300" b="1" i="0" u="none" strike="noStrike" cap="none">
                <a:solidFill>
                  <a:srgbClr val="6A79BA"/>
                </a:solidFill>
                <a:latin typeface="Arial"/>
                <a:ea typeface="Arial"/>
                <a:cs typeface="Arial"/>
                <a:sym typeface="Arial"/>
              </a:rPr>
              <a:t>Consulter les informations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8" name="Google Shape;158;g11817f1e899_4_118"/>
          <p:cNvSpPr txBox="1"/>
          <p:nvPr/>
        </p:nvSpPr>
        <p:spPr>
          <a:xfrm>
            <a:off x="8036560" y="6363657"/>
            <a:ext cx="3394200" cy="2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fr-FR" sz="1100" b="0" i="0" u="none" strike="noStrike" cap="none">
                <a:solidFill>
                  <a:srgbClr val="6A79BA"/>
                </a:solidFill>
                <a:latin typeface="Arial"/>
                <a:ea typeface="Arial"/>
                <a:cs typeface="Arial"/>
                <a:sym typeface="Arial"/>
              </a:rPr>
              <a:t>Titre du document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59" name="Google Shape;159;g11817f1e899_4_118"/>
          <p:cNvCxnSpPr/>
          <p:nvPr/>
        </p:nvCxnSpPr>
        <p:spPr>
          <a:xfrm>
            <a:off x="11460480" y="6356350"/>
            <a:ext cx="0" cy="319200"/>
          </a:xfrm>
          <a:prstGeom prst="straightConnector1">
            <a:avLst/>
          </a:prstGeom>
          <a:noFill/>
          <a:ln w="28575" cap="flat" cmpd="sng">
            <a:solidFill>
              <a:srgbClr val="6A79BA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60" name="Google Shape;160;g11817f1e899_4_118"/>
          <p:cNvSpPr txBox="1"/>
          <p:nvPr/>
        </p:nvSpPr>
        <p:spPr>
          <a:xfrm>
            <a:off x="11493050" y="6323012"/>
            <a:ext cx="584700" cy="3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fld id="{00000000-1234-1234-1234-123412341234}" type="slidenum">
              <a:rPr lang="fr-FR" sz="1600" b="0" i="0" u="none" strike="noStrike" cap="none">
                <a:solidFill>
                  <a:srgbClr val="6A79BA"/>
                </a:solidFill>
                <a:latin typeface="Arial"/>
                <a:ea typeface="Arial"/>
                <a:cs typeface="Arial"/>
                <a:sym typeface="Arial"/>
              </a:rPr>
              <a:t>10</a:t>
            </a:fld>
            <a:endParaRPr sz="1600" b="0" i="0" u="none" strike="noStrike" cap="none">
              <a:solidFill>
                <a:srgbClr val="6A79BA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1" name="Google Shape;161;g11817f1e899_4_11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77405" y="5847622"/>
            <a:ext cx="1167921" cy="8198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g11817f1e899_4_1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992486" y="-1"/>
            <a:ext cx="6435425" cy="6739649"/>
          </a:xfrm>
          <a:prstGeom prst="rect">
            <a:avLst/>
          </a:prstGeom>
          <a:noFill/>
          <a:ln>
            <a:noFill/>
          </a:ln>
        </p:spPr>
      </p:pic>
      <p:sp>
        <p:nvSpPr>
          <p:cNvPr id="163" name="Google Shape;163;g11817f1e899_4_118"/>
          <p:cNvSpPr/>
          <p:nvPr/>
        </p:nvSpPr>
        <p:spPr>
          <a:xfrm>
            <a:off x="5495050" y="6363650"/>
            <a:ext cx="2479200" cy="385800"/>
          </a:xfrm>
          <a:prstGeom prst="ellipse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64" name="Google Shape;164;g11817f1e899_4_11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245800" y="3994525"/>
            <a:ext cx="2199525" cy="923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Google Shape;169;g11817f1e899_4_13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8766" y="188322"/>
            <a:ext cx="11831996" cy="2688259"/>
          </a:xfrm>
          <a:prstGeom prst="rect">
            <a:avLst/>
          </a:prstGeom>
          <a:noFill/>
          <a:ln>
            <a:noFill/>
          </a:ln>
        </p:spPr>
      </p:pic>
      <p:sp>
        <p:nvSpPr>
          <p:cNvPr id="170" name="Google Shape;170;g11817f1e899_4_134"/>
          <p:cNvSpPr/>
          <p:nvPr/>
        </p:nvSpPr>
        <p:spPr>
          <a:xfrm>
            <a:off x="178767" y="180000"/>
            <a:ext cx="11832000" cy="2692500"/>
          </a:xfrm>
          <a:prstGeom prst="rect">
            <a:avLst/>
          </a:prstGeom>
          <a:gradFill>
            <a:gsLst>
              <a:gs pos="0">
                <a:srgbClr val="6A79BA">
                  <a:alpha val="80000"/>
                </a:srgbClr>
              </a:gs>
              <a:gs pos="46000">
                <a:srgbClr val="6A79BA">
                  <a:alpha val="80000"/>
                </a:srgbClr>
              </a:gs>
              <a:gs pos="100000">
                <a:srgbClr val="3DCAD8">
                  <a:alpha val="80000"/>
                </a:srgbClr>
              </a:gs>
            </a:gsLst>
            <a:lin ang="18000042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1" name="Google Shape;171;g11817f1e899_4_134"/>
          <p:cNvSpPr/>
          <p:nvPr/>
        </p:nvSpPr>
        <p:spPr>
          <a:xfrm>
            <a:off x="3556000" y="864389"/>
            <a:ext cx="5079900" cy="768600"/>
          </a:xfrm>
          <a:prstGeom prst="rect">
            <a:avLst/>
          </a:prstGeom>
          <a:noFill/>
          <a:ln w="571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6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2" name="Google Shape;172;g11817f1e899_4_134"/>
          <p:cNvSpPr txBox="1"/>
          <p:nvPr/>
        </p:nvSpPr>
        <p:spPr>
          <a:xfrm>
            <a:off x="0" y="980060"/>
            <a:ext cx="121920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fr-FR" sz="2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Préparer son terrain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3" name="Google Shape;173;g11817f1e899_4_134"/>
          <p:cNvSpPr/>
          <p:nvPr/>
        </p:nvSpPr>
        <p:spPr>
          <a:xfrm>
            <a:off x="178775" y="3316200"/>
            <a:ext cx="4047900" cy="12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0" marR="0" lvl="0" indent="-2857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Arial"/>
              <a:buChar char="•"/>
            </a:pPr>
            <a:r>
              <a:rPr lang="fr-FR" sz="1200">
                <a:solidFill>
                  <a:srgbClr val="7F7F7F"/>
                </a:solidFill>
              </a:rPr>
              <a:t>Naviguer dans Google Earth à la recherche d’un carré de nature “ordinaire”.</a:t>
            </a:r>
            <a:endParaRPr sz="1200">
              <a:solidFill>
                <a:srgbClr val="7F7F7F"/>
              </a:solidFill>
            </a:endParaRPr>
          </a:p>
          <a:p>
            <a:pPr marL="285750" marR="0" lvl="0" indent="-2857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Arial"/>
              <a:buChar char="•"/>
            </a:pPr>
            <a:r>
              <a:rPr lang="fr-FR" sz="1200">
                <a:solidFill>
                  <a:srgbClr val="7F7F7F"/>
                </a:solidFill>
              </a:rPr>
              <a:t>Clic droit pour identifier le carré UTM, ici VT3897</a:t>
            </a:r>
            <a:endParaRPr sz="1200">
              <a:solidFill>
                <a:srgbClr val="7F7F7F"/>
              </a:solidFill>
            </a:endParaRPr>
          </a:p>
        </p:txBody>
      </p:sp>
      <p:sp>
        <p:nvSpPr>
          <p:cNvPr id="174" name="Google Shape;174;g11817f1e899_4_134"/>
          <p:cNvSpPr txBox="1"/>
          <p:nvPr/>
        </p:nvSpPr>
        <p:spPr>
          <a:xfrm>
            <a:off x="294238" y="2964131"/>
            <a:ext cx="3932400" cy="2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fr-FR" sz="1300" b="1" i="0" u="none" strike="noStrike" cap="none">
                <a:solidFill>
                  <a:srgbClr val="6A79BA"/>
                </a:solidFill>
                <a:latin typeface="Arial"/>
                <a:ea typeface="Arial"/>
                <a:cs typeface="Arial"/>
                <a:sym typeface="Arial"/>
              </a:rPr>
              <a:t>Consulter les informations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5" name="Google Shape;175;g11817f1e899_4_134"/>
          <p:cNvSpPr txBox="1"/>
          <p:nvPr/>
        </p:nvSpPr>
        <p:spPr>
          <a:xfrm>
            <a:off x="8036560" y="6363657"/>
            <a:ext cx="3394200" cy="2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fr-FR" sz="1100" b="0" i="0" u="none" strike="noStrike" cap="none">
                <a:solidFill>
                  <a:srgbClr val="6A79BA"/>
                </a:solidFill>
                <a:latin typeface="Arial"/>
                <a:ea typeface="Arial"/>
                <a:cs typeface="Arial"/>
                <a:sym typeface="Arial"/>
              </a:rPr>
              <a:t>Titre du document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76" name="Google Shape;176;g11817f1e899_4_134"/>
          <p:cNvCxnSpPr/>
          <p:nvPr/>
        </p:nvCxnSpPr>
        <p:spPr>
          <a:xfrm>
            <a:off x="11460480" y="6356350"/>
            <a:ext cx="0" cy="319200"/>
          </a:xfrm>
          <a:prstGeom prst="straightConnector1">
            <a:avLst/>
          </a:prstGeom>
          <a:noFill/>
          <a:ln w="28575" cap="flat" cmpd="sng">
            <a:solidFill>
              <a:srgbClr val="6A79BA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77" name="Google Shape;177;g11817f1e899_4_134"/>
          <p:cNvSpPr txBox="1"/>
          <p:nvPr/>
        </p:nvSpPr>
        <p:spPr>
          <a:xfrm>
            <a:off x="11493050" y="6323012"/>
            <a:ext cx="584700" cy="3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fld id="{00000000-1234-1234-1234-123412341234}" type="slidenum">
              <a:rPr lang="fr-FR" sz="1600" b="0" i="0" u="none" strike="noStrike" cap="none">
                <a:solidFill>
                  <a:srgbClr val="6A79BA"/>
                </a:solidFill>
                <a:latin typeface="Arial"/>
                <a:ea typeface="Arial"/>
                <a:cs typeface="Arial"/>
                <a:sym typeface="Arial"/>
              </a:rPr>
              <a:t>11</a:t>
            </a:fld>
            <a:endParaRPr sz="1600" b="0" i="0" u="none" strike="noStrike" cap="none">
              <a:solidFill>
                <a:srgbClr val="6A79BA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8" name="Google Shape;178;g11817f1e899_4_13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77405" y="5847622"/>
            <a:ext cx="1167921" cy="819881"/>
          </a:xfrm>
          <a:prstGeom prst="rect">
            <a:avLst/>
          </a:prstGeom>
          <a:noFill/>
          <a:ln>
            <a:noFill/>
          </a:ln>
        </p:spPr>
      </p:pic>
      <p:sp>
        <p:nvSpPr>
          <p:cNvPr id="179" name="Google Shape;179;g11817f1e899_4_134"/>
          <p:cNvSpPr/>
          <p:nvPr/>
        </p:nvSpPr>
        <p:spPr>
          <a:xfrm>
            <a:off x="5495050" y="6363650"/>
            <a:ext cx="2479200" cy="385800"/>
          </a:xfrm>
          <a:prstGeom prst="ellipse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80" name="Google Shape;180;g11817f1e899_4_13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226660" y="-80350"/>
            <a:ext cx="10536889" cy="6938349"/>
          </a:xfrm>
          <a:prstGeom prst="rect">
            <a:avLst/>
          </a:prstGeom>
          <a:noFill/>
          <a:ln>
            <a:noFill/>
          </a:ln>
        </p:spPr>
      </p:pic>
      <p:sp>
        <p:nvSpPr>
          <p:cNvPr id="181" name="Google Shape;181;g11817f1e899_4_134"/>
          <p:cNvSpPr/>
          <p:nvPr/>
        </p:nvSpPr>
        <p:spPr>
          <a:xfrm>
            <a:off x="10163525" y="3020550"/>
            <a:ext cx="717300" cy="1056900"/>
          </a:xfrm>
          <a:prstGeom prst="ellipse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" name="Google Shape;186;g11817f1e899_4_15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8766" y="188322"/>
            <a:ext cx="11831997" cy="2688259"/>
          </a:xfrm>
          <a:prstGeom prst="rect">
            <a:avLst/>
          </a:prstGeom>
          <a:noFill/>
          <a:ln>
            <a:noFill/>
          </a:ln>
        </p:spPr>
      </p:pic>
      <p:sp>
        <p:nvSpPr>
          <p:cNvPr id="187" name="Google Shape;187;g11817f1e899_4_150"/>
          <p:cNvSpPr/>
          <p:nvPr/>
        </p:nvSpPr>
        <p:spPr>
          <a:xfrm>
            <a:off x="178767" y="180000"/>
            <a:ext cx="11831998" cy="2692517"/>
          </a:xfrm>
          <a:prstGeom prst="rect">
            <a:avLst/>
          </a:prstGeom>
          <a:gradFill>
            <a:gsLst>
              <a:gs pos="0">
                <a:srgbClr val="6A79BA">
                  <a:alpha val="80000"/>
                </a:srgbClr>
              </a:gs>
              <a:gs pos="46000">
                <a:srgbClr val="6A79BA">
                  <a:alpha val="80000"/>
                </a:srgbClr>
              </a:gs>
              <a:gs pos="100000">
                <a:srgbClr val="3DCAD8">
                  <a:alpha val="80000"/>
                </a:srgbClr>
              </a:gs>
            </a:gsLst>
            <a:lin ang="180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8" name="Google Shape;188;g11817f1e899_4_150"/>
          <p:cNvSpPr/>
          <p:nvPr/>
        </p:nvSpPr>
        <p:spPr>
          <a:xfrm>
            <a:off x="3556000" y="864389"/>
            <a:ext cx="5080000" cy="768467"/>
          </a:xfrm>
          <a:prstGeom prst="rect">
            <a:avLst/>
          </a:prstGeom>
          <a:noFill/>
          <a:ln w="571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6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9" name="Google Shape;189;g11817f1e899_4_150"/>
          <p:cNvSpPr txBox="1"/>
          <p:nvPr/>
        </p:nvSpPr>
        <p:spPr>
          <a:xfrm>
            <a:off x="0" y="980060"/>
            <a:ext cx="1219200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fr-FR" sz="2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Préparer son terrain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90" name="Google Shape;190;g11817f1e899_4_150"/>
          <p:cNvCxnSpPr/>
          <p:nvPr/>
        </p:nvCxnSpPr>
        <p:spPr>
          <a:xfrm>
            <a:off x="11460480" y="6356350"/>
            <a:ext cx="0" cy="319052"/>
          </a:xfrm>
          <a:prstGeom prst="straightConnector1">
            <a:avLst/>
          </a:prstGeom>
          <a:noFill/>
          <a:ln w="28575" cap="flat" cmpd="sng">
            <a:solidFill>
              <a:srgbClr val="6A79BA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91" name="Google Shape;191;g11817f1e899_4_150"/>
          <p:cNvSpPr txBox="1"/>
          <p:nvPr/>
        </p:nvSpPr>
        <p:spPr>
          <a:xfrm>
            <a:off x="11493050" y="6323012"/>
            <a:ext cx="584649" cy="3857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fld id="{00000000-1234-1234-1234-123412341234}" type="slidenum">
              <a:rPr lang="fr-FR" sz="1600" b="0" i="0" u="none" strike="noStrike" cap="none">
                <a:solidFill>
                  <a:srgbClr val="6A79BA"/>
                </a:solidFill>
                <a:latin typeface="Arial"/>
                <a:ea typeface="Arial"/>
                <a:cs typeface="Arial"/>
                <a:sym typeface="Arial"/>
              </a:rPr>
              <a:t>12</a:t>
            </a:fld>
            <a:endParaRPr sz="1600" b="0" i="0" u="none" strike="noStrike" cap="none">
              <a:solidFill>
                <a:srgbClr val="6A79BA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2" name="Google Shape;192;g11817f1e899_4_15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77405" y="5847622"/>
            <a:ext cx="1167921" cy="819881"/>
          </a:xfrm>
          <a:prstGeom prst="rect">
            <a:avLst/>
          </a:prstGeom>
          <a:noFill/>
          <a:ln>
            <a:noFill/>
          </a:ln>
        </p:spPr>
      </p:pic>
      <p:sp>
        <p:nvSpPr>
          <p:cNvPr id="193" name="Google Shape;193;g11817f1e899_4_150"/>
          <p:cNvSpPr txBox="1"/>
          <p:nvPr/>
        </p:nvSpPr>
        <p:spPr>
          <a:xfrm>
            <a:off x="456497" y="3522827"/>
            <a:ext cx="3932400" cy="2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fr-FR" sz="1300" b="1" i="0" u="none" strike="noStrike" cap="none">
                <a:solidFill>
                  <a:srgbClr val="6A79BA"/>
                </a:solidFill>
                <a:latin typeface="Arial"/>
                <a:ea typeface="Arial"/>
                <a:cs typeface="Arial"/>
                <a:sym typeface="Arial"/>
              </a:rPr>
              <a:t>Préparer son itinéraire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4" name="Google Shape;194;g11817f1e899_4_150" descr="Une image contenant grue&#10;&#10;Description générée automatiquement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754501" y="2414418"/>
            <a:ext cx="8256262" cy="3499236"/>
          </a:xfrm>
          <a:prstGeom prst="rect">
            <a:avLst/>
          </a:prstGeom>
          <a:noFill/>
          <a:ln>
            <a:noFill/>
          </a:ln>
        </p:spPr>
      </p:pic>
      <p:sp>
        <p:nvSpPr>
          <p:cNvPr id="195" name="Google Shape;195;g11817f1e899_4_150"/>
          <p:cNvSpPr/>
          <p:nvPr/>
        </p:nvSpPr>
        <p:spPr>
          <a:xfrm>
            <a:off x="4938902" y="2758229"/>
            <a:ext cx="5495544" cy="1944387"/>
          </a:xfrm>
          <a:custGeom>
            <a:avLst/>
            <a:gdLst/>
            <a:ahLst/>
            <a:cxnLst/>
            <a:rect l="l" t="t" r="r" b="b"/>
            <a:pathLst>
              <a:path w="5495544" h="1944387" extrusionOk="0">
                <a:moveTo>
                  <a:pt x="3213983" y="177"/>
                </a:moveTo>
                <a:cubicBezTo>
                  <a:pt x="3190309" y="-1303"/>
                  <a:pt x="3184532" y="6921"/>
                  <a:pt x="3169594" y="9055"/>
                </a:cubicBezTo>
                <a:cubicBezTo>
                  <a:pt x="3143066" y="12845"/>
                  <a:pt x="3115806" y="11906"/>
                  <a:pt x="3089695" y="17932"/>
                </a:cubicBezTo>
                <a:cubicBezTo>
                  <a:pt x="3076800" y="20908"/>
                  <a:pt x="3066576" y="31041"/>
                  <a:pt x="3054184" y="35688"/>
                </a:cubicBezTo>
                <a:cubicBezTo>
                  <a:pt x="3042760" y="39972"/>
                  <a:pt x="3030360" y="41059"/>
                  <a:pt x="3018674" y="44565"/>
                </a:cubicBezTo>
                <a:cubicBezTo>
                  <a:pt x="3000747" y="49943"/>
                  <a:pt x="2983163" y="56403"/>
                  <a:pt x="2965408" y="62321"/>
                </a:cubicBezTo>
                <a:cubicBezTo>
                  <a:pt x="2956530" y="65280"/>
                  <a:pt x="2946799" y="66383"/>
                  <a:pt x="2938775" y="71198"/>
                </a:cubicBezTo>
                <a:cubicBezTo>
                  <a:pt x="2923979" y="80076"/>
                  <a:pt x="2910154" y="90823"/>
                  <a:pt x="2894386" y="97831"/>
                </a:cubicBezTo>
                <a:cubicBezTo>
                  <a:pt x="2884126" y="102391"/>
                  <a:pt x="2821508" y="114183"/>
                  <a:pt x="2814487" y="115587"/>
                </a:cubicBezTo>
                <a:cubicBezTo>
                  <a:pt x="2770784" y="148365"/>
                  <a:pt x="2755440" y="164681"/>
                  <a:pt x="2690200" y="177730"/>
                </a:cubicBezTo>
                <a:cubicBezTo>
                  <a:pt x="2675404" y="180689"/>
                  <a:pt x="2660265" y="182272"/>
                  <a:pt x="2645812" y="186608"/>
                </a:cubicBezTo>
                <a:cubicBezTo>
                  <a:pt x="2557588" y="213075"/>
                  <a:pt x="2647614" y="197255"/>
                  <a:pt x="2548157" y="222119"/>
                </a:cubicBezTo>
                <a:cubicBezTo>
                  <a:pt x="2530694" y="226485"/>
                  <a:pt x="2512646" y="228037"/>
                  <a:pt x="2494891" y="230996"/>
                </a:cubicBezTo>
                <a:lnTo>
                  <a:pt x="2361726" y="284262"/>
                </a:lnTo>
                <a:cubicBezTo>
                  <a:pt x="2346930" y="290180"/>
                  <a:pt x="2333057" y="299398"/>
                  <a:pt x="2317338" y="302018"/>
                </a:cubicBezTo>
                <a:lnTo>
                  <a:pt x="2264072" y="310896"/>
                </a:lnTo>
                <a:cubicBezTo>
                  <a:pt x="2182661" y="359742"/>
                  <a:pt x="2259432" y="318894"/>
                  <a:pt x="2157540" y="355284"/>
                </a:cubicBezTo>
                <a:cubicBezTo>
                  <a:pt x="2136316" y="362864"/>
                  <a:pt x="2116498" y="374004"/>
                  <a:pt x="2095396" y="381917"/>
                </a:cubicBezTo>
                <a:cubicBezTo>
                  <a:pt x="2069110" y="391774"/>
                  <a:pt x="2040607" y="395995"/>
                  <a:pt x="2015497" y="408550"/>
                </a:cubicBezTo>
                <a:cubicBezTo>
                  <a:pt x="1993787" y="419405"/>
                  <a:pt x="1976864" y="429958"/>
                  <a:pt x="1953353" y="435183"/>
                </a:cubicBezTo>
                <a:cubicBezTo>
                  <a:pt x="1935781" y="439088"/>
                  <a:pt x="1917842" y="441102"/>
                  <a:pt x="1900087" y="444061"/>
                </a:cubicBezTo>
                <a:cubicBezTo>
                  <a:pt x="1885291" y="449979"/>
                  <a:pt x="1871097" y="457710"/>
                  <a:pt x="1855699" y="461816"/>
                </a:cubicBezTo>
                <a:cubicBezTo>
                  <a:pt x="1826540" y="469592"/>
                  <a:pt x="1796514" y="473653"/>
                  <a:pt x="1766922" y="479571"/>
                </a:cubicBezTo>
                <a:cubicBezTo>
                  <a:pt x="1704867" y="491982"/>
                  <a:pt x="1737438" y="485965"/>
                  <a:pt x="1669268" y="497327"/>
                </a:cubicBezTo>
                <a:cubicBezTo>
                  <a:pt x="1655699" y="502755"/>
                  <a:pt x="1616798" y="519322"/>
                  <a:pt x="1598247" y="523960"/>
                </a:cubicBezTo>
                <a:cubicBezTo>
                  <a:pt x="1583608" y="527620"/>
                  <a:pt x="1568654" y="529878"/>
                  <a:pt x="1553858" y="532837"/>
                </a:cubicBezTo>
                <a:cubicBezTo>
                  <a:pt x="1544980" y="538756"/>
                  <a:pt x="1537423" y="547455"/>
                  <a:pt x="1527225" y="550593"/>
                </a:cubicBezTo>
                <a:cubicBezTo>
                  <a:pt x="1475205" y="566599"/>
                  <a:pt x="1412472" y="571234"/>
                  <a:pt x="1358550" y="577226"/>
                </a:cubicBezTo>
                <a:cubicBezTo>
                  <a:pt x="1211155" y="626356"/>
                  <a:pt x="1345494" y="587229"/>
                  <a:pt x="1021198" y="603859"/>
                </a:cubicBezTo>
                <a:cubicBezTo>
                  <a:pt x="1008121" y="604530"/>
                  <a:pt x="922157" y="618545"/>
                  <a:pt x="905788" y="621614"/>
                </a:cubicBezTo>
                <a:cubicBezTo>
                  <a:pt x="876127" y="627175"/>
                  <a:pt x="847005" y="636036"/>
                  <a:pt x="817012" y="639369"/>
                </a:cubicBezTo>
                <a:cubicBezTo>
                  <a:pt x="790379" y="642328"/>
                  <a:pt x="763582" y="644068"/>
                  <a:pt x="737113" y="648247"/>
                </a:cubicBezTo>
                <a:cubicBezTo>
                  <a:pt x="707304" y="652954"/>
                  <a:pt x="648336" y="666002"/>
                  <a:pt x="648336" y="666002"/>
                </a:cubicBezTo>
                <a:cubicBezTo>
                  <a:pt x="633540" y="671921"/>
                  <a:pt x="619179" y="679071"/>
                  <a:pt x="603948" y="683758"/>
                </a:cubicBezTo>
                <a:cubicBezTo>
                  <a:pt x="514235" y="711362"/>
                  <a:pt x="435797" y="714604"/>
                  <a:pt x="337617" y="728146"/>
                </a:cubicBezTo>
                <a:cubicBezTo>
                  <a:pt x="219179" y="744482"/>
                  <a:pt x="333495" y="729772"/>
                  <a:pt x="204452" y="745901"/>
                </a:cubicBezTo>
                <a:cubicBezTo>
                  <a:pt x="139611" y="767515"/>
                  <a:pt x="169343" y="759118"/>
                  <a:pt x="115676" y="772534"/>
                </a:cubicBezTo>
                <a:cubicBezTo>
                  <a:pt x="106798" y="778453"/>
                  <a:pt x="98586" y="785518"/>
                  <a:pt x="89043" y="790290"/>
                </a:cubicBezTo>
                <a:cubicBezTo>
                  <a:pt x="80673" y="794475"/>
                  <a:pt x="71011" y="795481"/>
                  <a:pt x="62410" y="799167"/>
                </a:cubicBezTo>
                <a:cubicBezTo>
                  <a:pt x="50246" y="804380"/>
                  <a:pt x="38736" y="811004"/>
                  <a:pt x="26899" y="816923"/>
                </a:cubicBezTo>
                <a:cubicBezTo>
                  <a:pt x="21415" y="825150"/>
                  <a:pt x="-2797" y="856407"/>
                  <a:pt x="266" y="870189"/>
                </a:cubicBezTo>
                <a:cubicBezTo>
                  <a:pt x="4572" y="889567"/>
                  <a:pt x="14988" y="907574"/>
                  <a:pt x="26899" y="923455"/>
                </a:cubicBezTo>
                <a:cubicBezTo>
                  <a:pt x="68942" y="979512"/>
                  <a:pt x="67247" y="964813"/>
                  <a:pt x="106798" y="994476"/>
                </a:cubicBezTo>
                <a:cubicBezTo>
                  <a:pt x="121957" y="1005845"/>
                  <a:pt x="136926" y="1017509"/>
                  <a:pt x="151186" y="1029987"/>
                </a:cubicBezTo>
                <a:cubicBezTo>
                  <a:pt x="205866" y="1077833"/>
                  <a:pt x="149949" y="1038040"/>
                  <a:pt x="204452" y="1074375"/>
                </a:cubicBezTo>
                <a:cubicBezTo>
                  <a:pt x="252908" y="1147056"/>
                  <a:pt x="178023" y="1040565"/>
                  <a:pt x="266596" y="1136519"/>
                </a:cubicBezTo>
                <a:cubicBezTo>
                  <a:pt x="289481" y="1161312"/>
                  <a:pt x="302820" y="1194818"/>
                  <a:pt x="328740" y="1216418"/>
                </a:cubicBezTo>
                <a:cubicBezTo>
                  <a:pt x="346495" y="1231214"/>
                  <a:pt x="364732" y="1245451"/>
                  <a:pt x="382006" y="1260806"/>
                </a:cubicBezTo>
                <a:cubicBezTo>
                  <a:pt x="391390" y="1269147"/>
                  <a:pt x="398595" y="1279906"/>
                  <a:pt x="408639" y="1287439"/>
                </a:cubicBezTo>
                <a:cubicBezTo>
                  <a:pt x="422443" y="1297792"/>
                  <a:pt x="438891" y="1304177"/>
                  <a:pt x="453027" y="1314072"/>
                </a:cubicBezTo>
                <a:cubicBezTo>
                  <a:pt x="468550" y="1324938"/>
                  <a:pt x="483254" y="1336994"/>
                  <a:pt x="497416" y="1349583"/>
                </a:cubicBezTo>
                <a:cubicBezTo>
                  <a:pt x="509927" y="1360704"/>
                  <a:pt x="519534" y="1375050"/>
                  <a:pt x="532926" y="1385094"/>
                </a:cubicBezTo>
                <a:cubicBezTo>
                  <a:pt x="543513" y="1393034"/>
                  <a:pt x="556600" y="1396931"/>
                  <a:pt x="568437" y="1402849"/>
                </a:cubicBezTo>
                <a:cubicBezTo>
                  <a:pt x="589152" y="1423564"/>
                  <a:pt x="607145" y="1447416"/>
                  <a:pt x="630581" y="1464993"/>
                </a:cubicBezTo>
                <a:cubicBezTo>
                  <a:pt x="674627" y="1498028"/>
                  <a:pt x="653780" y="1483419"/>
                  <a:pt x="692724" y="1509381"/>
                </a:cubicBezTo>
                <a:cubicBezTo>
                  <a:pt x="727239" y="1561152"/>
                  <a:pt x="690085" y="1511824"/>
                  <a:pt x="745990" y="1562647"/>
                </a:cubicBezTo>
                <a:cubicBezTo>
                  <a:pt x="841808" y="1649755"/>
                  <a:pt x="774242" y="1602197"/>
                  <a:pt x="834767" y="1642546"/>
                </a:cubicBezTo>
                <a:cubicBezTo>
                  <a:pt x="900431" y="1741043"/>
                  <a:pt x="788930" y="1580191"/>
                  <a:pt x="888033" y="1695812"/>
                </a:cubicBezTo>
                <a:cubicBezTo>
                  <a:pt x="896646" y="1705860"/>
                  <a:pt x="897175" y="1721275"/>
                  <a:pt x="905788" y="1731323"/>
                </a:cubicBezTo>
                <a:cubicBezTo>
                  <a:pt x="915417" y="1742557"/>
                  <a:pt x="930351" y="1748003"/>
                  <a:pt x="941299" y="1757956"/>
                </a:cubicBezTo>
                <a:cubicBezTo>
                  <a:pt x="962975" y="1777662"/>
                  <a:pt x="987193" y="1795724"/>
                  <a:pt x="1003443" y="1820099"/>
                </a:cubicBezTo>
                <a:cubicBezTo>
                  <a:pt x="1016625" y="1839872"/>
                  <a:pt x="1020883" y="1850032"/>
                  <a:pt x="1038953" y="1864488"/>
                </a:cubicBezTo>
                <a:cubicBezTo>
                  <a:pt x="1047284" y="1871153"/>
                  <a:pt x="1057485" y="1875299"/>
                  <a:pt x="1065586" y="1882243"/>
                </a:cubicBezTo>
                <a:cubicBezTo>
                  <a:pt x="1078296" y="1893137"/>
                  <a:pt x="1085554" y="1911537"/>
                  <a:pt x="1101097" y="1917754"/>
                </a:cubicBezTo>
                <a:cubicBezTo>
                  <a:pt x="1154174" y="1938984"/>
                  <a:pt x="1130367" y="1930470"/>
                  <a:pt x="1172118" y="1944387"/>
                </a:cubicBezTo>
                <a:cubicBezTo>
                  <a:pt x="1204670" y="1941428"/>
                  <a:pt x="1237647" y="1941533"/>
                  <a:pt x="1269773" y="1935509"/>
                </a:cubicBezTo>
                <a:cubicBezTo>
                  <a:pt x="1285436" y="1932572"/>
                  <a:pt x="1299185" y="1923200"/>
                  <a:pt x="1314161" y="1917754"/>
                </a:cubicBezTo>
                <a:cubicBezTo>
                  <a:pt x="1331750" y="1911358"/>
                  <a:pt x="1349270" y="1904537"/>
                  <a:pt x="1367427" y="1899998"/>
                </a:cubicBezTo>
                <a:cubicBezTo>
                  <a:pt x="1448696" y="1879681"/>
                  <a:pt x="1392045" y="1902162"/>
                  <a:pt x="1465082" y="1882243"/>
                </a:cubicBezTo>
                <a:cubicBezTo>
                  <a:pt x="1483138" y="1877319"/>
                  <a:pt x="1500422" y="1869866"/>
                  <a:pt x="1518348" y="1864488"/>
                </a:cubicBezTo>
                <a:cubicBezTo>
                  <a:pt x="1530034" y="1860982"/>
                  <a:pt x="1542283" y="1859468"/>
                  <a:pt x="1553858" y="1855610"/>
                </a:cubicBezTo>
                <a:cubicBezTo>
                  <a:pt x="1568976" y="1850571"/>
                  <a:pt x="1582358" y="1839077"/>
                  <a:pt x="1598247" y="1837855"/>
                </a:cubicBezTo>
                <a:cubicBezTo>
                  <a:pt x="1698607" y="1830135"/>
                  <a:pt x="1799502" y="1832773"/>
                  <a:pt x="1900087" y="1828977"/>
                </a:cubicBezTo>
                <a:cubicBezTo>
                  <a:pt x="1956350" y="1826854"/>
                  <a:pt x="2012538" y="1823058"/>
                  <a:pt x="2068763" y="1820099"/>
                </a:cubicBezTo>
                <a:cubicBezTo>
                  <a:pt x="2089478" y="1817140"/>
                  <a:pt x="2110097" y="1813412"/>
                  <a:pt x="2130907" y="1811222"/>
                </a:cubicBezTo>
                <a:cubicBezTo>
                  <a:pt x="2166345" y="1807492"/>
                  <a:pt x="2202497" y="1809332"/>
                  <a:pt x="2237439" y="1802344"/>
                </a:cubicBezTo>
                <a:cubicBezTo>
                  <a:pt x="2291648" y="1791502"/>
                  <a:pt x="2342510" y="1765774"/>
                  <a:pt x="2397237" y="1757956"/>
                </a:cubicBezTo>
                <a:cubicBezTo>
                  <a:pt x="2505294" y="1742519"/>
                  <a:pt x="2430884" y="1754611"/>
                  <a:pt x="2583668" y="1722445"/>
                </a:cubicBezTo>
                <a:cubicBezTo>
                  <a:pt x="2598433" y="1719336"/>
                  <a:pt x="2614046" y="1719171"/>
                  <a:pt x="2628056" y="1713567"/>
                </a:cubicBezTo>
                <a:cubicBezTo>
                  <a:pt x="2700638" y="1684535"/>
                  <a:pt x="2646050" y="1704619"/>
                  <a:pt x="2734588" y="1678057"/>
                </a:cubicBezTo>
                <a:cubicBezTo>
                  <a:pt x="2743551" y="1675368"/>
                  <a:pt x="2752086" y="1671209"/>
                  <a:pt x="2761221" y="1669179"/>
                </a:cubicBezTo>
                <a:cubicBezTo>
                  <a:pt x="2778793" y="1665274"/>
                  <a:pt x="2796732" y="1663260"/>
                  <a:pt x="2814487" y="1660301"/>
                </a:cubicBezTo>
                <a:cubicBezTo>
                  <a:pt x="2826324" y="1654383"/>
                  <a:pt x="2837443" y="1646731"/>
                  <a:pt x="2849998" y="1642546"/>
                </a:cubicBezTo>
                <a:cubicBezTo>
                  <a:pt x="2864313" y="1637774"/>
                  <a:pt x="2880517" y="1639612"/>
                  <a:pt x="2894386" y="1633668"/>
                </a:cubicBezTo>
                <a:cubicBezTo>
                  <a:pt x="2902079" y="1630371"/>
                  <a:pt x="2904656" y="1619656"/>
                  <a:pt x="2912142" y="1615913"/>
                </a:cubicBezTo>
                <a:cubicBezTo>
                  <a:pt x="2923055" y="1610457"/>
                  <a:pt x="2935920" y="1610387"/>
                  <a:pt x="2947652" y="1607035"/>
                </a:cubicBezTo>
                <a:cubicBezTo>
                  <a:pt x="2956650" y="1604464"/>
                  <a:pt x="2965287" y="1600729"/>
                  <a:pt x="2974285" y="1598158"/>
                </a:cubicBezTo>
                <a:cubicBezTo>
                  <a:pt x="2986017" y="1594806"/>
                  <a:pt x="2998467" y="1593811"/>
                  <a:pt x="3009796" y="1589280"/>
                </a:cubicBezTo>
                <a:cubicBezTo>
                  <a:pt x="3028227" y="1581907"/>
                  <a:pt x="3044990" y="1570861"/>
                  <a:pt x="3063062" y="1562647"/>
                </a:cubicBezTo>
                <a:cubicBezTo>
                  <a:pt x="3077569" y="1556053"/>
                  <a:pt x="3092654" y="1550810"/>
                  <a:pt x="3107450" y="1544892"/>
                </a:cubicBezTo>
                <a:cubicBezTo>
                  <a:pt x="3141953" y="1510389"/>
                  <a:pt x="3107003" y="1540676"/>
                  <a:pt x="3169594" y="1509381"/>
                </a:cubicBezTo>
                <a:cubicBezTo>
                  <a:pt x="3179137" y="1504609"/>
                  <a:pt x="3186684" y="1496398"/>
                  <a:pt x="3196227" y="1491626"/>
                </a:cubicBezTo>
                <a:cubicBezTo>
                  <a:pt x="3218083" y="1480698"/>
                  <a:pt x="3255665" y="1477280"/>
                  <a:pt x="3276126" y="1473870"/>
                </a:cubicBezTo>
                <a:cubicBezTo>
                  <a:pt x="3299800" y="1482748"/>
                  <a:pt x="3324533" y="1489196"/>
                  <a:pt x="3347148" y="1500503"/>
                </a:cubicBezTo>
                <a:cubicBezTo>
                  <a:pt x="3360382" y="1507120"/>
                  <a:pt x="3370347" y="1518929"/>
                  <a:pt x="3382658" y="1527136"/>
                </a:cubicBezTo>
                <a:cubicBezTo>
                  <a:pt x="3397015" y="1536708"/>
                  <a:pt x="3413427" y="1543175"/>
                  <a:pt x="3427047" y="1553769"/>
                </a:cubicBezTo>
                <a:cubicBezTo>
                  <a:pt x="3440261" y="1564046"/>
                  <a:pt x="3449165" y="1579236"/>
                  <a:pt x="3462557" y="1589280"/>
                </a:cubicBezTo>
                <a:cubicBezTo>
                  <a:pt x="3473144" y="1597220"/>
                  <a:pt x="3486845" y="1600021"/>
                  <a:pt x="3498068" y="1607035"/>
                </a:cubicBezTo>
                <a:cubicBezTo>
                  <a:pt x="3510615" y="1614877"/>
                  <a:pt x="3521539" y="1625068"/>
                  <a:pt x="3533579" y="1633668"/>
                </a:cubicBezTo>
                <a:cubicBezTo>
                  <a:pt x="3542261" y="1639870"/>
                  <a:pt x="3551334" y="1645505"/>
                  <a:pt x="3560212" y="1651424"/>
                </a:cubicBezTo>
                <a:cubicBezTo>
                  <a:pt x="3581560" y="1683446"/>
                  <a:pt x="3594746" y="1706999"/>
                  <a:pt x="3631233" y="1731323"/>
                </a:cubicBezTo>
                <a:cubicBezTo>
                  <a:pt x="3648988" y="1743160"/>
                  <a:pt x="3664255" y="1760085"/>
                  <a:pt x="3684499" y="1766833"/>
                </a:cubicBezTo>
                <a:lnTo>
                  <a:pt x="3711132" y="1775711"/>
                </a:lnTo>
                <a:cubicBezTo>
                  <a:pt x="3764398" y="1772752"/>
                  <a:pt x="3818118" y="1774378"/>
                  <a:pt x="3870930" y="1766833"/>
                </a:cubicBezTo>
                <a:cubicBezTo>
                  <a:pt x="3881492" y="1765324"/>
                  <a:pt x="3887756" y="1753281"/>
                  <a:pt x="3897563" y="1749078"/>
                </a:cubicBezTo>
                <a:cubicBezTo>
                  <a:pt x="3908778" y="1744272"/>
                  <a:pt x="3921342" y="1743552"/>
                  <a:pt x="3933074" y="1740200"/>
                </a:cubicBezTo>
                <a:cubicBezTo>
                  <a:pt x="3942072" y="1737629"/>
                  <a:pt x="3951106" y="1735009"/>
                  <a:pt x="3959707" y="1731323"/>
                </a:cubicBezTo>
                <a:cubicBezTo>
                  <a:pt x="3971871" y="1726110"/>
                  <a:pt x="3982826" y="1718214"/>
                  <a:pt x="3995217" y="1713567"/>
                </a:cubicBezTo>
                <a:cubicBezTo>
                  <a:pt x="4009538" y="1708196"/>
                  <a:pt x="4063073" y="1698221"/>
                  <a:pt x="4075117" y="1695812"/>
                </a:cubicBezTo>
                <a:cubicBezTo>
                  <a:pt x="4089913" y="1686934"/>
                  <a:pt x="4103797" y="1676319"/>
                  <a:pt x="4119505" y="1669179"/>
                </a:cubicBezTo>
                <a:cubicBezTo>
                  <a:pt x="4136543" y="1661434"/>
                  <a:pt x="4155182" y="1657820"/>
                  <a:pt x="4172771" y="1651424"/>
                </a:cubicBezTo>
                <a:cubicBezTo>
                  <a:pt x="4187747" y="1645978"/>
                  <a:pt x="4202363" y="1639587"/>
                  <a:pt x="4217159" y="1633668"/>
                </a:cubicBezTo>
                <a:cubicBezTo>
                  <a:pt x="4271604" y="1579223"/>
                  <a:pt x="4218743" y="1625090"/>
                  <a:pt x="4332569" y="1571525"/>
                </a:cubicBezTo>
                <a:cubicBezTo>
                  <a:pt x="4354156" y="1561366"/>
                  <a:pt x="4373374" y="1546684"/>
                  <a:pt x="4394713" y="1536014"/>
                </a:cubicBezTo>
                <a:cubicBezTo>
                  <a:pt x="4420781" y="1522980"/>
                  <a:pt x="4449539" y="1515361"/>
                  <a:pt x="4474612" y="1500503"/>
                </a:cubicBezTo>
                <a:cubicBezTo>
                  <a:pt x="4802364" y="1306279"/>
                  <a:pt x="4510487" y="1452533"/>
                  <a:pt x="4714309" y="1358461"/>
                </a:cubicBezTo>
                <a:cubicBezTo>
                  <a:pt x="4726325" y="1352915"/>
                  <a:pt x="4738597" y="1347719"/>
                  <a:pt x="4749819" y="1340705"/>
                </a:cubicBezTo>
                <a:cubicBezTo>
                  <a:pt x="4762366" y="1332863"/>
                  <a:pt x="4771809" y="1320081"/>
                  <a:pt x="4785330" y="1314072"/>
                </a:cubicBezTo>
                <a:cubicBezTo>
                  <a:pt x="4799119" y="1307944"/>
                  <a:pt x="4814922" y="1308154"/>
                  <a:pt x="4829718" y="1305195"/>
                </a:cubicBezTo>
                <a:cubicBezTo>
                  <a:pt x="4850831" y="1291119"/>
                  <a:pt x="4902294" y="1255590"/>
                  <a:pt x="4927373" y="1243051"/>
                </a:cubicBezTo>
                <a:cubicBezTo>
                  <a:pt x="4941626" y="1235924"/>
                  <a:pt x="4957831" y="1233035"/>
                  <a:pt x="4971761" y="1225296"/>
                </a:cubicBezTo>
                <a:cubicBezTo>
                  <a:pt x="4984695" y="1218110"/>
                  <a:pt x="4994038" y="1205279"/>
                  <a:pt x="5007272" y="1198662"/>
                </a:cubicBezTo>
                <a:cubicBezTo>
                  <a:pt x="5024012" y="1190292"/>
                  <a:pt x="5043161" y="1187858"/>
                  <a:pt x="5060538" y="1180907"/>
                </a:cubicBezTo>
                <a:cubicBezTo>
                  <a:pt x="5072826" y="1175992"/>
                  <a:pt x="5084212" y="1169070"/>
                  <a:pt x="5096049" y="1163152"/>
                </a:cubicBezTo>
                <a:cubicBezTo>
                  <a:pt x="5104927" y="1154274"/>
                  <a:pt x="5112466" y="1143817"/>
                  <a:pt x="5122682" y="1136519"/>
                </a:cubicBezTo>
                <a:cubicBezTo>
                  <a:pt x="5183459" y="1093106"/>
                  <a:pt x="5134504" y="1142942"/>
                  <a:pt x="5184825" y="1101008"/>
                </a:cubicBezTo>
                <a:cubicBezTo>
                  <a:pt x="5194470" y="1092971"/>
                  <a:pt x="5201242" y="1081672"/>
                  <a:pt x="5211458" y="1074375"/>
                </a:cubicBezTo>
                <a:cubicBezTo>
                  <a:pt x="5222227" y="1066683"/>
                  <a:pt x="5235746" y="1063634"/>
                  <a:pt x="5246969" y="1056620"/>
                </a:cubicBezTo>
                <a:cubicBezTo>
                  <a:pt x="5297774" y="1024867"/>
                  <a:pt x="5265295" y="1037270"/>
                  <a:pt x="5309113" y="1012231"/>
                </a:cubicBezTo>
                <a:cubicBezTo>
                  <a:pt x="5387970" y="967169"/>
                  <a:pt x="5306358" y="1019986"/>
                  <a:pt x="5371256" y="976721"/>
                </a:cubicBezTo>
                <a:cubicBezTo>
                  <a:pt x="5388540" y="924872"/>
                  <a:pt x="5366611" y="972489"/>
                  <a:pt x="5406767" y="932332"/>
                </a:cubicBezTo>
                <a:cubicBezTo>
                  <a:pt x="5465947" y="873151"/>
                  <a:pt x="5380138" y="935288"/>
                  <a:pt x="5451155" y="887944"/>
                </a:cubicBezTo>
                <a:cubicBezTo>
                  <a:pt x="5454114" y="876107"/>
                  <a:pt x="5455929" y="863923"/>
                  <a:pt x="5460033" y="852433"/>
                </a:cubicBezTo>
                <a:cubicBezTo>
                  <a:pt x="5470753" y="822418"/>
                  <a:pt x="5495544" y="763657"/>
                  <a:pt x="5495544" y="763657"/>
                </a:cubicBezTo>
                <a:cubicBezTo>
                  <a:pt x="5489625" y="754779"/>
                  <a:pt x="5487052" y="742318"/>
                  <a:pt x="5477788" y="737024"/>
                </a:cubicBezTo>
                <a:cubicBezTo>
                  <a:pt x="5464687" y="729538"/>
                  <a:pt x="5447853" y="732482"/>
                  <a:pt x="5433400" y="728146"/>
                </a:cubicBezTo>
                <a:cubicBezTo>
                  <a:pt x="5418136" y="723567"/>
                  <a:pt x="5404243" y="715078"/>
                  <a:pt x="5389012" y="710391"/>
                </a:cubicBezTo>
                <a:cubicBezTo>
                  <a:pt x="5365688" y="703214"/>
                  <a:pt x="5341533" y="699056"/>
                  <a:pt x="5317990" y="692635"/>
                </a:cubicBezTo>
                <a:cubicBezTo>
                  <a:pt x="5276421" y="681298"/>
                  <a:pt x="5236203" y="664209"/>
                  <a:pt x="5193703" y="657125"/>
                </a:cubicBezTo>
                <a:cubicBezTo>
                  <a:pt x="4971266" y="620051"/>
                  <a:pt x="5157300" y="653967"/>
                  <a:pt x="5051660" y="630492"/>
                </a:cubicBezTo>
                <a:cubicBezTo>
                  <a:pt x="5037854" y="627424"/>
                  <a:pt x="4987507" y="618641"/>
                  <a:pt x="4971761" y="612736"/>
                </a:cubicBezTo>
                <a:cubicBezTo>
                  <a:pt x="4959370" y="608089"/>
                  <a:pt x="4948805" y="599166"/>
                  <a:pt x="4936250" y="594981"/>
                </a:cubicBezTo>
                <a:cubicBezTo>
                  <a:pt x="4921935" y="590209"/>
                  <a:pt x="4906501" y="589763"/>
                  <a:pt x="4891862" y="586103"/>
                </a:cubicBezTo>
                <a:cubicBezTo>
                  <a:pt x="4882784" y="583833"/>
                  <a:pt x="4874107" y="580185"/>
                  <a:pt x="4865229" y="577226"/>
                </a:cubicBezTo>
                <a:cubicBezTo>
                  <a:pt x="4850433" y="580185"/>
                  <a:pt x="4834578" y="579859"/>
                  <a:pt x="4820841" y="586103"/>
                </a:cubicBezTo>
                <a:cubicBezTo>
                  <a:pt x="4801414" y="594933"/>
                  <a:pt x="4784647" y="608810"/>
                  <a:pt x="4767575" y="621614"/>
                </a:cubicBezTo>
                <a:cubicBezTo>
                  <a:pt x="4723528" y="654649"/>
                  <a:pt x="4744375" y="640040"/>
                  <a:pt x="4705431" y="666002"/>
                </a:cubicBezTo>
                <a:cubicBezTo>
                  <a:pt x="4674224" y="712813"/>
                  <a:pt x="4705670" y="678582"/>
                  <a:pt x="4652165" y="701513"/>
                </a:cubicBezTo>
                <a:cubicBezTo>
                  <a:pt x="4572156" y="735802"/>
                  <a:pt x="4693724" y="705629"/>
                  <a:pt x="4581144" y="728146"/>
                </a:cubicBezTo>
                <a:cubicBezTo>
                  <a:pt x="4513082" y="722228"/>
                  <a:pt x="4444590" y="720053"/>
                  <a:pt x="4376957" y="710391"/>
                </a:cubicBezTo>
                <a:cubicBezTo>
                  <a:pt x="4361181" y="708137"/>
                  <a:pt x="4347687" y="697674"/>
                  <a:pt x="4332569" y="692635"/>
                </a:cubicBezTo>
                <a:cubicBezTo>
                  <a:pt x="4241171" y="662169"/>
                  <a:pt x="4291776" y="689994"/>
                  <a:pt x="4190526" y="639369"/>
                </a:cubicBezTo>
                <a:cubicBezTo>
                  <a:pt x="4113737" y="600974"/>
                  <a:pt x="4178391" y="620798"/>
                  <a:pt x="4110627" y="603859"/>
                </a:cubicBezTo>
                <a:cubicBezTo>
                  <a:pt x="4098790" y="597940"/>
                  <a:pt x="4087281" y="591316"/>
                  <a:pt x="4075117" y="586103"/>
                </a:cubicBezTo>
                <a:cubicBezTo>
                  <a:pt x="4066516" y="582417"/>
                  <a:pt x="4056508" y="582041"/>
                  <a:pt x="4048483" y="577226"/>
                </a:cubicBezTo>
                <a:cubicBezTo>
                  <a:pt x="4016469" y="558018"/>
                  <a:pt x="4047212" y="556342"/>
                  <a:pt x="4004095" y="550593"/>
                </a:cubicBezTo>
                <a:cubicBezTo>
                  <a:pt x="3968774" y="545884"/>
                  <a:pt x="3933074" y="544674"/>
                  <a:pt x="3897563" y="541715"/>
                </a:cubicBezTo>
                <a:cubicBezTo>
                  <a:pt x="3885726" y="535797"/>
                  <a:pt x="3874443" y="528607"/>
                  <a:pt x="3862052" y="523960"/>
                </a:cubicBezTo>
                <a:cubicBezTo>
                  <a:pt x="3839296" y="515426"/>
                  <a:pt x="3821372" y="516935"/>
                  <a:pt x="3799909" y="506204"/>
                </a:cubicBezTo>
                <a:cubicBezTo>
                  <a:pt x="3790366" y="501432"/>
                  <a:pt x="3782540" y="493742"/>
                  <a:pt x="3773276" y="488449"/>
                </a:cubicBezTo>
                <a:cubicBezTo>
                  <a:pt x="3761786" y="481883"/>
                  <a:pt x="3749602" y="476612"/>
                  <a:pt x="3737765" y="470694"/>
                </a:cubicBezTo>
                <a:cubicBezTo>
                  <a:pt x="3730976" y="443540"/>
                  <a:pt x="3717358" y="409127"/>
                  <a:pt x="3737765" y="381917"/>
                </a:cubicBezTo>
                <a:cubicBezTo>
                  <a:pt x="3769888" y="339087"/>
                  <a:pt x="3804449" y="333667"/>
                  <a:pt x="3844297" y="310896"/>
                </a:cubicBezTo>
                <a:cubicBezTo>
                  <a:pt x="3853561" y="305602"/>
                  <a:pt x="3861123" y="297343"/>
                  <a:pt x="3870930" y="293140"/>
                </a:cubicBezTo>
                <a:cubicBezTo>
                  <a:pt x="3882145" y="288334"/>
                  <a:pt x="3894709" y="287614"/>
                  <a:pt x="3906441" y="284262"/>
                </a:cubicBezTo>
                <a:cubicBezTo>
                  <a:pt x="3915439" y="281691"/>
                  <a:pt x="3924196" y="278344"/>
                  <a:pt x="3933074" y="275385"/>
                </a:cubicBezTo>
                <a:cubicBezTo>
                  <a:pt x="3939407" y="269051"/>
                  <a:pt x="3968350" y="245401"/>
                  <a:pt x="3959707" y="230996"/>
                </a:cubicBezTo>
                <a:cubicBezTo>
                  <a:pt x="3951791" y="217803"/>
                  <a:pt x="3911320" y="211241"/>
                  <a:pt x="3897563" y="204363"/>
                </a:cubicBezTo>
                <a:cubicBezTo>
                  <a:pt x="3888020" y="199591"/>
                  <a:pt x="3880680" y="190941"/>
                  <a:pt x="3870930" y="186608"/>
                </a:cubicBezTo>
                <a:cubicBezTo>
                  <a:pt x="3853827" y="179007"/>
                  <a:pt x="3835821" y="173392"/>
                  <a:pt x="3817664" y="168853"/>
                </a:cubicBezTo>
                <a:lnTo>
                  <a:pt x="3711132" y="142220"/>
                </a:lnTo>
                <a:cubicBezTo>
                  <a:pt x="3699295" y="139261"/>
                  <a:pt x="3687585" y="135735"/>
                  <a:pt x="3675621" y="133342"/>
                </a:cubicBezTo>
                <a:lnTo>
                  <a:pt x="3631233" y="124464"/>
                </a:lnTo>
                <a:cubicBezTo>
                  <a:pt x="3622355" y="118546"/>
                  <a:pt x="3614627" y="110355"/>
                  <a:pt x="3604600" y="106709"/>
                </a:cubicBezTo>
                <a:cubicBezTo>
                  <a:pt x="3506914" y="71187"/>
                  <a:pt x="3564667" y="102276"/>
                  <a:pt x="3498068" y="80076"/>
                </a:cubicBezTo>
                <a:cubicBezTo>
                  <a:pt x="3489190" y="77117"/>
                  <a:pt x="3480036" y="74884"/>
                  <a:pt x="3471435" y="71198"/>
                </a:cubicBezTo>
                <a:cubicBezTo>
                  <a:pt x="3459271" y="65985"/>
                  <a:pt x="3448315" y="58090"/>
                  <a:pt x="3435924" y="53443"/>
                </a:cubicBezTo>
                <a:cubicBezTo>
                  <a:pt x="3424500" y="49159"/>
                  <a:pt x="3412146" y="47917"/>
                  <a:pt x="3400414" y="44565"/>
                </a:cubicBezTo>
                <a:cubicBezTo>
                  <a:pt x="3352883" y="30985"/>
                  <a:pt x="3383837" y="33403"/>
                  <a:pt x="3311637" y="17932"/>
                </a:cubicBezTo>
                <a:cubicBezTo>
                  <a:pt x="3258494" y="6544"/>
                  <a:pt x="3237657" y="1657"/>
                  <a:pt x="3213983" y="177"/>
                </a:cubicBezTo>
                <a:close/>
              </a:path>
            </a:pathLst>
          </a:cu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6" name="Google Shape;196;g11817f1e899_4_150" descr="Une image contenant ciel nocturne&#10;&#10;Description générée automatiquement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flipH="1">
            <a:off x="4771239" y="2475578"/>
            <a:ext cx="715577" cy="7155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Google Shape;197;g11817f1e899_4_150" descr="Une image contenant ciel nocturne&#10;&#10;Description générée automatiquement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flipH="1">
            <a:off x="4497283" y="4488879"/>
            <a:ext cx="715577" cy="7155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g11817f1e899_4_150" descr="Une image contenant ciel nocturne&#10;&#10;Description générée automatiquement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flipH="1">
            <a:off x="6380107" y="2243635"/>
            <a:ext cx="715577" cy="7155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g11817f1e899_4_150" descr="Une image contenant ciel nocturne&#10;&#10;Description générée automatiquement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flipH="1">
            <a:off x="7328886" y="4607657"/>
            <a:ext cx="715577" cy="71557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g11817f1e899_4_150" descr="Une image contenant ciel nocturne&#10;&#10;Description générée automatiquement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flipH="1">
            <a:off x="9162096" y="2473012"/>
            <a:ext cx="715577" cy="71557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g11817f1e899_4_150" descr="Une image contenant ciel nocturne&#10;&#10;Description générée automatiquement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flipH="1">
            <a:off x="10518278" y="3188589"/>
            <a:ext cx="715577" cy="71557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g11817f1e899_4_150" descr="Une image contenant ciel nocturne&#10;&#10;Description générée automatiquement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flipH="1">
            <a:off x="6287211" y="3781085"/>
            <a:ext cx="715577" cy="71557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g11817f1e899_4_150" descr="Une image contenant ciel nocturne&#10;&#10;Description générée automatiquement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flipH="1">
            <a:off x="7521605" y="2801555"/>
            <a:ext cx="715577" cy="715577"/>
          </a:xfrm>
          <a:prstGeom prst="rect">
            <a:avLst/>
          </a:prstGeom>
          <a:noFill/>
          <a:ln>
            <a:noFill/>
          </a:ln>
        </p:spPr>
      </p:pic>
      <p:sp>
        <p:nvSpPr>
          <p:cNvPr id="204" name="Google Shape;204;g11817f1e899_4_150"/>
          <p:cNvSpPr/>
          <p:nvPr/>
        </p:nvSpPr>
        <p:spPr>
          <a:xfrm>
            <a:off x="8041917" y="2178648"/>
            <a:ext cx="336500" cy="3912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5" name="Google Shape;205;g11817f1e899_4_150"/>
          <p:cNvSpPr/>
          <p:nvPr/>
        </p:nvSpPr>
        <p:spPr>
          <a:xfrm>
            <a:off x="4434739" y="3643094"/>
            <a:ext cx="336500" cy="3912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6" name="Google Shape;206;g11817f1e899_4_150"/>
          <p:cNvSpPr/>
          <p:nvPr/>
        </p:nvSpPr>
        <p:spPr>
          <a:xfrm>
            <a:off x="5662389" y="3468315"/>
            <a:ext cx="336500" cy="3912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7" name="Google Shape;207;g11817f1e899_4_150"/>
          <p:cNvSpPr/>
          <p:nvPr/>
        </p:nvSpPr>
        <p:spPr>
          <a:xfrm>
            <a:off x="8202825" y="4550302"/>
            <a:ext cx="336500" cy="3912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8" name="Google Shape;208;g11817f1e899_4_150"/>
          <p:cNvSpPr/>
          <p:nvPr/>
        </p:nvSpPr>
        <p:spPr>
          <a:xfrm>
            <a:off x="10310907" y="2747468"/>
            <a:ext cx="336500" cy="3912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9" name="Google Shape;209;g11817f1e899_4_150"/>
          <p:cNvSpPr/>
          <p:nvPr/>
        </p:nvSpPr>
        <p:spPr>
          <a:xfrm>
            <a:off x="5794551" y="2467296"/>
            <a:ext cx="336500" cy="3912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10" name="Google Shape;210;g11817f1e899_4_150" descr="Notes de musique avec un remplissage uni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9774440" y="1718738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Google Shape;211;g11817f1e899_4_150" descr="Notes de musique avec un remplissage uni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219563" y="1787232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Google Shape;212;g11817f1e899_4_150" descr="Notes de musique avec un remplissage uni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1058709" y="2489299"/>
            <a:ext cx="91440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213" name="Google Shape;213;g11817f1e899_4_150"/>
          <p:cNvSpPr/>
          <p:nvPr/>
        </p:nvSpPr>
        <p:spPr>
          <a:xfrm>
            <a:off x="10846164" y="5165995"/>
            <a:ext cx="462150" cy="361134"/>
          </a:xfrm>
          <a:custGeom>
            <a:avLst/>
            <a:gdLst/>
            <a:ahLst/>
            <a:cxnLst/>
            <a:rect l="l" t="t" r="r" b="b"/>
            <a:pathLst>
              <a:path w="820529" h="639192" extrusionOk="0">
                <a:moveTo>
                  <a:pt x="301840" y="17755"/>
                </a:moveTo>
                <a:cubicBezTo>
                  <a:pt x="248574" y="35510"/>
                  <a:pt x="308628" y="9645"/>
                  <a:pt x="195308" y="115410"/>
                </a:cubicBezTo>
                <a:cubicBezTo>
                  <a:pt x="172311" y="136873"/>
                  <a:pt x="148701" y="157717"/>
                  <a:pt x="124287" y="177553"/>
                </a:cubicBezTo>
                <a:cubicBezTo>
                  <a:pt x="101320" y="196214"/>
                  <a:pt x="74191" y="209894"/>
                  <a:pt x="53266" y="230819"/>
                </a:cubicBezTo>
                <a:cubicBezTo>
                  <a:pt x="27965" y="256120"/>
                  <a:pt x="42475" y="243932"/>
                  <a:pt x="8877" y="266330"/>
                </a:cubicBezTo>
                <a:cubicBezTo>
                  <a:pt x="5918" y="275208"/>
                  <a:pt x="0" y="283605"/>
                  <a:pt x="0" y="292963"/>
                </a:cubicBezTo>
                <a:cubicBezTo>
                  <a:pt x="0" y="352222"/>
                  <a:pt x="870" y="411802"/>
                  <a:pt x="8877" y="470517"/>
                </a:cubicBezTo>
                <a:cubicBezTo>
                  <a:pt x="10008" y="478810"/>
                  <a:pt x="21404" y="481736"/>
                  <a:pt x="26633" y="488272"/>
                </a:cubicBezTo>
                <a:cubicBezTo>
                  <a:pt x="33298" y="496603"/>
                  <a:pt x="36843" y="507360"/>
                  <a:pt x="44388" y="514905"/>
                </a:cubicBezTo>
                <a:cubicBezTo>
                  <a:pt x="57806" y="528323"/>
                  <a:pt x="109073" y="561409"/>
                  <a:pt x="124287" y="568171"/>
                </a:cubicBezTo>
                <a:cubicBezTo>
                  <a:pt x="222600" y="611866"/>
                  <a:pt x="94693" y="537310"/>
                  <a:pt x="195308" y="594804"/>
                </a:cubicBezTo>
                <a:cubicBezTo>
                  <a:pt x="204572" y="600098"/>
                  <a:pt x="213609" y="605894"/>
                  <a:pt x="221941" y="612559"/>
                </a:cubicBezTo>
                <a:cubicBezTo>
                  <a:pt x="228477" y="617788"/>
                  <a:pt x="232520" y="626009"/>
                  <a:pt x="239697" y="630315"/>
                </a:cubicBezTo>
                <a:cubicBezTo>
                  <a:pt x="247721" y="635130"/>
                  <a:pt x="257452" y="636233"/>
                  <a:pt x="266330" y="639192"/>
                </a:cubicBezTo>
                <a:cubicBezTo>
                  <a:pt x="401242" y="585228"/>
                  <a:pt x="229861" y="662704"/>
                  <a:pt x="337351" y="585926"/>
                </a:cubicBezTo>
                <a:cubicBezTo>
                  <a:pt x="347280" y="578834"/>
                  <a:pt x="361200" y="580637"/>
                  <a:pt x="372862" y="577049"/>
                </a:cubicBezTo>
                <a:cubicBezTo>
                  <a:pt x="372905" y="577036"/>
                  <a:pt x="455706" y="549434"/>
                  <a:pt x="479394" y="541538"/>
                </a:cubicBezTo>
                <a:cubicBezTo>
                  <a:pt x="488272" y="538579"/>
                  <a:pt x="498241" y="537851"/>
                  <a:pt x="506027" y="532660"/>
                </a:cubicBezTo>
                <a:cubicBezTo>
                  <a:pt x="514905" y="526742"/>
                  <a:pt x="522043" y="515967"/>
                  <a:pt x="532660" y="514905"/>
                </a:cubicBezTo>
                <a:cubicBezTo>
                  <a:pt x="612217" y="506949"/>
                  <a:pt x="692458" y="508986"/>
                  <a:pt x="772357" y="506027"/>
                </a:cubicBezTo>
                <a:cubicBezTo>
                  <a:pt x="781235" y="503068"/>
                  <a:pt x="792373" y="503767"/>
                  <a:pt x="798990" y="497150"/>
                </a:cubicBezTo>
                <a:cubicBezTo>
                  <a:pt x="833749" y="462391"/>
                  <a:pt x="818491" y="372028"/>
                  <a:pt x="807868" y="346229"/>
                </a:cubicBezTo>
                <a:cubicBezTo>
                  <a:pt x="799122" y="324989"/>
                  <a:pt x="731265" y="301384"/>
                  <a:pt x="710213" y="292963"/>
                </a:cubicBezTo>
                <a:cubicBezTo>
                  <a:pt x="714793" y="256321"/>
                  <a:pt x="704093" y="223838"/>
                  <a:pt x="736846" y="204186"/>
                </a:cubicBezTo>
                <a:cubicBezTo>
                  <a:pt x="744870" y="199371"/>
                  <a:pt x="754601" y="198268"/>
                  <a:pt x="763479" y="195309"/>
                </a:cubicBezTo>
                <a:cubicBezTo>
                  <a:pt x="772357" y="189390"/>
                  <a:pt x="782567" y="185098"/>
                  <a:pt x="790112" y="177553"/>
                </a:cubicBezTo>
                <a:cubicBezTo>
                  <a:pt x="800574" y="167091"/>
                  <a:pt x="812680" y="156270"/>
                  <a:pt x="816745" y="142043"/>
                </a:cubicBezTo>
                <a:cubicBezTo>
                  <a:pt x="819316" y="133045"/>
                  <a:pt x="813714" y="122717"/>
                  <a:pt x="807868" y="115410"/>
                </a:cubicBezTo>
                <a:cubicBezTo>
                  <a:pt x="795351" y="99763"/>
                  <a:pt x="772148" y="94625"/>
                  <a:pt x="754602" y="88777"/>
                </a:cubicBezTo>
                <a:cubicBezTo>
                  <a:pt x="718864" y="53039"/>
                  <a:pt x="758602" y="86687"/>
                  <a:pt x="701336" y="62144"/>
                </a:cubicBezTo>
                <a:cubicBezTo>
                  <a:pt x="691529" y="57941"/>
                  <a:pt x="684510" y="48591"/>
                  <a:pt x="674703" y="44388"/>
                </a:cubicBezTo>
                <a:cubicBezTo>
                  <a:pt x="663488" y="39582"/>
                  <a:pt x="650767" y="39369"/>
                  <a:pt x="639192" y="35511"/>
                </a:cubicBezTo>
                <a:cubicBezTo>
                  <a:pt x="605190" y="24177"/>
                  <a:pt x="590227" y="15467"/>
                  <a:pt x="559293" y="0"/>
                </a:cubicBezTo>
                <a:cubicBezTo>
                  <a:pt x="544497" y="2959"/>
                  <a:pt x="529949" y="7721"/>
                  <a:pt x="514904" y="8878"/>
                </a:cubicBezTo>
                <a:cubicBezTo>
                  <a:pt x="397671" y="17896"/>
                  <a:pt x="355106" y="0"/>
                  <a:pt x="301840" y="17755"/>
                </a:cubicBezTo>
                <a:close/>
              </a:path>
            </a:pathLst>
          </a:cu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14" name="Google Shape;214;g11817f1e899_4_150" descr="Une image contenant ciel nocturne&#10;&#10;Description générée automatiquement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flipH="1">
            <a:off x="9894507" y="5012436"/>
            <a:ext cx="584650" cy="668253"/>
          </a:xfrm>
          <a:prstGeom prst="rect">
            <a:avLst/>
          </a:prstGeom>
          <a:noFill/>
          <a:ln>
            <a:noFill/>
          </a:ln>
        </p:spPr>
      </p:pic>
      <p:sp>
        <p:nvSpPr>
          <p:cNvPr id="215" name="Google Shape;215;g11817f1e899_4_150"/>
          <p:cNvSpPr/>
          <p:nvPr/>
        </p:nvSpPr>
        <p:spPr>
          <a:xfrm>
            <a:off x="13455430" y="4228248"/>
            <a:ext cx="505285" cy="5875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6" name="Google Shape;216;g11817f1e899_4_150"/>
          <p:cNvSpPr txBox="1"/>
          <p:nvPr/>
        </p:nvSpPr>
        <p:spPr>
          <a:xfrm>
            <a:off x="9981107" y="5605337"/>
            <a:ext cx="2281561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fr-FR"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Transect</a:t>
            </a: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7" name="Google Shape;217;g11817f1e899_4_150"/>
          <p:cNvSpPr txBox="1"/>
          <p:nvPr/>
        </p:nvSpPr>
        <p:spPr>
          <a:xfrm>
            <a:off x="9707841" y="5521327"/>
            <a:ext cx="1109215" cy="738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fr-FR"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Contacts visuels et auditifs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8" name="Google Shape;218;g11817f1e899_4_150"/>
          <p:cNvSpPr/>
          <p:nvPr/>
        </p:nvSpPr>
        <p:spPr>
          <a:xfrm>
            <a:off x="456497" y="4015291"/>
            <a:ext cx="4371000" cy="12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0" marR="0" lvl="0" indent="-2857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Arial"/>
              <a:buChar char="•"/>
            </a:pPr>
            <a:r>
              <a:rPr lang="fr-FR" sz="12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Essayer de passer sur le maximum de territoires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Arial"/>
              <a:buChar char="•"/>
            </a:pPr>
            <a:r>
              <a:rPr lang="fr-FR" sz="12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Passer par les chemins et routes publiques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Arial"/>
              <a:buChar char="•"/>
            </a:pPr>
            <a:r>
              <a:rPr lang="fr-FR" sz="12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Essayer de faire un cheminement logique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" name="Google Shape;223;g11817f1e899_4_18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8766" y="188322"/>
            <a:ext cx="11831997" cy="2688259"/>
          </a:xfrm>
          <a:prstGeom prst="rect">
            <a:avLst/>
          </a:prstGeom>
          <a:noFill/>
          <a:ln>
            <a:noFill/>
          </a:ln>
        </p:spPr>
      </p:pic>
      <p:sp>
        <p:nvSpPr>
          <p:cNvPr id="224" name="Google Shape;224;g11817f1e899_4_186"/>
          <p:cNvSpPr/>
          <p:nvPr/>
        </p:nvSpPr>
        <p:spPr>
          <a:xfrm>
            <a:off x="178767" y="180000"/>
            <a:ext cx="11831998" cy="2692517"/>
          </a:xfrm>
          <a:prstGeom prst="rect">
            <a:avLst/>
          </a:prstGeom>
          <a:gradFill>
            <a:gsLst>
              <a:gs pos="0">
                <a:srgbClr val="6A79BA">
                  <a:alpha val="80000"/>
                </a:srgbClr>
              </a:gs>
              <a:gs pos="46000">
                <a:srgbClr val="6A79BA">
                  <a:alpha val="80000"/>
                </a:srgbClr>
              </a:gs>
              <a:gs pos="100000">
                <a:srgbClr val="3DCAD8">
                  <a:alpha val="80000"/>
                </a:srgbClr>
              </a:gs>
            </a:gsLst>
            <a:lin ang="180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5" name="Google Shape;225;g11817f1e899_4_186"/>
          <p:cNvSpPr/>
          <p:nvPr/>
        </p:nvSpPr>
        <p:spPr>
          <a:xfrm>
            <a:off x="3556000" y="864389"/>
            <a:ext cx="5080000" cy="768467"/>
          </a:xfrm>
          <a:prstGeom prst="rect">
            <a:avLst/>
          </a:prstGeom>
          <a:noFill/>
          <a:ln w="571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6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6" name="Google Shape;226;g11817f1e899_4_186"/>
          <p:cNvSpPr txBox="1"/>
          <p:nvPr/>
        </p:nvSpPr>
        <p:spPr>
          <a:xfrm>
            <a:off x="0" y="980060"/>
            <a:ext cx="1219200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fr-FR" sz="2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Préparer son terrain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7" name="Google Shape;227;g11817f1e899_4_186"/>
          <p:cNvSpPr txBox="1"/>
          <p:nvPr/>
        </p:nvSpPr>
        <p:spPr>
          <a:xfrm>
            <a:off x="8036560" y="6372124"/>
            <a:ext cx="3394074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fr-FR" sz="1100" b="0" i="0" u="none" strike="noStrike" cap="none">
                <a:solidFill>
                  <a:srgbClr val="6A79BA"/>
                </a:solidFill>
                <a:latin typeface="Arial"/>
                <a:ea typeface="Arial"/>
                <a:cs typeface="Arial"/>
                <a:sym typeface="Arial"/>
              </a:rPr>
              <a:t>Titre du document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28" name="Google Shape;228;g11817f1e899_4_186"/>
          <p:cNvCxnSpPr/>
          <p:nvPr/>
        </p:nvCxnSpPr>
        <p:spPr>
          <a:xfrm>
            <a:off x="11460480" y="6356350"/>
            <a:ext cx="0" cy="319052"/>
          </a:xfrm>
          <a:prstGeom prst="straightConnector1">
            <a:avLst/>
          </a:prstGeom>
          <a:noFill/>
          <a:ln w="28575" cap="flat" cmpd="sng">
            <a:solidFill>
              <a:srgbClr val="6A79BA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29" name="Google Shape;229;g11817f1e899_4_186"/>
          <p:cNvSpPr txBox="1"/>
          <p:nvPr/>
        </p:nvSpPr>
        <p:spPr>
          <a:xfrm>
            <a:off x="11493050" y="6323012"/>
            <a:ext cx="584649" cy="3857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fld id="{00000000-1234-1234-1234-123412341234}" type="slidenum">
              <a:rPr lang="fr-FR" sz="1600" b="0" i="0" u="none" strike="noStrike" cap="none">
                <a:solidFill>
                  <a:srgbClr val="6A79BA"/>
                </a:solidFill>
                <a:latin typeface="Arial"/>
                <a:ea typeface="Arial"/>
                <a:cs typeface="Arial"/>
                <a:sym typeface="Arial"/>
              </a:rPr>
              <a:t>13</a:t>
            </a:fld>
            <a:endParaRPr sz="1600" b="0" i="0" u="none" strike="noStrike" cap="none">
              <a:solidFill>
                <a:srgbClr val="6A79BA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0" name="Google Shape;230;g11817f1e899_4_18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77405" y="5847622"/>
            <a:ext cx="1167921" cy="819881"/>
          </a:xfrm>
          <a:prstGeom prst="rect">
            <a:avLst/>
          </a:prstGeom>
          <a:noFill/>
          <a:ln>
            <a:noFill/>
          </a:ln>
        </p:spPr>
      </p:pic>
      <p:sp>
        <p:nvSpPr>
          <p:cNvPr id="231" name="Google Shape;231;g11817f1e899_4_186"/>
          <p:cNvSpPr txBox="1"/>
          <p:nvPr/>
        </p:nvSpPr>
        <p:spPr>
          <a:xfrm>
            <a:off x="456497" y="3065627"/>
            <a:ext cx="3932399" cy="3924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fr-FR" sz="1300" b="1" i="0" u="none" strike="noStrike" cap="none">
                <a:solidFill>
                  <a:srgbClr val="6A79BA"/>
                </a:solidFill>
                <a:latin typeface="Arial"/>
                <a:ea typeface="Arial"/>
                <a:cs typeface="Arial"/>
                <a:sym typeface="Arial"/>
              </a:rPr>
              <a:t>Préparer son itinéraire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2" name="Google Shape;232;g11817f1e899_4_186"/>
          <p:cNvSpPr/>
          <p:nvPr/>
        </p:nvSpPr>
        <p:spPr>
          <a:xfrm>
            <a:off x="415262" y="3327798"/>
            <a:ext cx="4370954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0" marR="0" lvl="0" indent="-2857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Arial"/>
              <a:buChar char="•"/>
            </a:pPr>
            <a:r>
              <a:rPr lang="fr-FR" sz="12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Essayer de passer sur le maximum de territoire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Arial"/>
              <a:buChar char="•"/>
            </a:pPr>
            <a:r>
              <a:rPr lang="fr-FR" sz="12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Passer par les chemins et toutes publiques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Arial"/>
              <a:buChar char="•"/>
            </a:pPr>
            <a:r>
              <a:rPr lang="fr-FR" sz="12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Essayer de faire un cheminement logique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33" name="Google Shape;233;g11817f1e899_4_186"/>
          <p:cNvGrpSpPr/>
          <p:nvPr/>
        </p:nvGrpSpPr>
        <p:grpSpPr>
          <a:xfrm>
            <a:off x="2084800" y="0"/>
            <a:ext cx="7821199" cy="6857999"/>
            <a:chOff x="2084800" y="0"/>
            <a:chExt cx="7821199" cy="6857999"/>
          </a:xfrm>
        </p:grpSpPr>
        <p:pic>
          <p:nvPicPr>
            <p:cNvPr id="234" name="Google Shape;234;g11817f1e899_4_186"/>
            <p:cNvPicPr preferRelativeResize="0"/>
            <p:nvPr/>
          </p:nvPicPr>
          <p:blipFill rotWithShape="1">
            <a:blip r:embed="rId5">
              <a:alphaModFix/>
            </a:blip>
            <a:srcRect r="19367"/>
            <a:stretch/>
          </p:blipFill>
          <p:spPr>
            <a:xfrm>
              <a:off x="2084800" y="0"/>
              <a:ext cx="7821199" cy="685799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35" name="Google Shape;235;g11817f1e899_4_186"/>
            <p:cNvSpPr txBox="1"/>
            <p:nvPr/>
          </p:nvSpPr>
          <p:spPr>
            <a:xfrm>
              <a:off x="5987275" y="86475"/>
              <a:ext cx="2452800" cy="400200"/>
            </a:xfrm>
            <a:prstGeom prst="rect">
              <a:avLst/>
            </a:prstGeom>
            <a:solidFill>
              <a:srgbClr val="FAF9F9">
                <a:alpha val="54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-FR"/>
                <a:t>Commune de Caudan</a:t>
              </a:r>
              <a:endParaRPr/>
            </a:p>
          </p:txBody>
        </p:sp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0" name="Google Shape;240;g11817f1e899_4_20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8766" y="188322"/>
            <a:ext cx="11831997" cy="2688259"/>
          </a:xfrm>
          <a:prstGeom prst="rect">
            <a:avLst/>
          </a:prstGeom>
          <a:noFill/>
          <a:ln>
            <a:noFill/>
          </a:ln>
        </p:spPr>
      </p:pic>
      <p:sp>
        <p:nvSpPr>
          <p:cNvPr id="241" name="Google Shape;241;g11817f1e899_4_202"/>
          <p:cNvSpPr/>
          <p:nvPr/>
        </p:nvSpPr>
        <p:spPr>
          <a:xfrm>
            <a:off x="178767" y="180000"/>
            <a:ext cx="11831998" cy="2692517"/>
          </a:xfrm>
          <a:prstGeom prst="rect">
            <a:avLst/>
          </a:prstGeom>
          <a:gradFill>
            <a:gsLst>
              <a:gs pos="0">
                <a:srgbClr val="6A79BA">
                  <a:alpha val="80000"/>
                </a:srgbClr>
              </a:gs>
              <a:gs pos="46000">
                <a:srgbClr val="6A79BA">
                  <a:alpha val="80000"/>
                </a:srgbClr>
              </a:gs>
              <a:gs pos="100000">
                <a:srgbClr val="3DCAD8">
                  <a:alpha val="80000"/>
                </a:srgbClr>
              </a:gs>
            </a:gsLst>
            <a:lin ang="180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2" name="Google Shape;242;g11817f1e899_4_202"/>
          <p:cNvSpPr/>
          <p:nvPr/>
        </p:nvSpPr>
        <p:spPr>
          <a:xfrm>
            <a:off x="3556000" y="864389"/>
            <a:ext cx="5080000" cy="768467"/>
          </a:xfrm>
          <a:prstGeom prst="rect">
            <a:avLst/>
          </a:prstGeom>
          <a:noFill/>
          <a:ln w="571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6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3" name="Google Shape;243;g11817f1e899_4_202"/>
          <p:cNvSpPr txBox="1"/>
          <p:nvPr/>
        </p:nvSpPr>
        <p:spPr>
          <a:xfrm>
            <a:off x="0" y="980060"/>
            <a:ext cx="1219200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fr-FR" sz="2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Préparer son terrain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4" name="Google Shape;244;g11817f1e899_4_202"/>
          <p:cNvSpPr txBox="1"/>
          <p:nvPr/>
        </p:nvSpPr>
        <p:spPr>
          <a:xfrm>
            <a:off x="8036560" y="6372124"/>
            <a:ext cx="3394074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fr-FR" sz="1100" b="0" i="0" u="none" strike="noStrike" cap="none">
                <a:solidFill>
                  <a:srgbClr val="6A79BA"/>
                </a:solidFill>
                <a:latin typeface="Arial"/>
                <a:ea typeface="Arial"/>
                <a:cs typeface="Arial"/>
                <a:sym typeface="Arial"/>
              </a:rPr>
              <a:t>Titre du document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45" name="Google Shape;245;g11817f1e899_4_202"/>
          <p:cNvCxnSpPr/>
          <p:nvPr/>
        </p:nvCxnSpPr>
        <p:spPr>
          <a:xfrm>
            <a:off x="11460480" y="6356350"/>
            <a:ext cx="0" cy="319052"/>
          </a:xfrm>
          <a:prstGeom prst="straightConnector1">
            <a:avLst/>
          </a:prstGeom>
          <a:noFill/>
          <a:ln w="28575" cap="flat" cmpd="sng">
            <a:solidFill>
              <a:srgbClr val="6A79BA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46" name="Google Shape;246;g11817f1e899_4_202"/>
          <p:cNvSpPr txBox="1"/>
          <p:nvPr/>
        </p:nvSpPr>
        <p:spPr>
          <a:xfrm>
            <a:off x="11493050" y="6323012"/>
            <a:ext cx="584649" cy="3857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fld id="{00000000-1234-1234-1234-123412341234}" type="slidenum">
              <a:rPr lang="fr-FR" sz="1600" b="0" i="0" u="none" strike="noStrike" cap="none">
                <a:solidFill>
                  <a:srgbClr val="6A79BA"/>
                </a:solidFill>
                <a:latin typeface="Arial"/>
                <a:ea typeface="Arial"/>
                <a:cs typeface="Arial"/>
                <a:sym typeface="Arial"/>
              </a:rPr>
              <a:t>14</a:t>
            </a:fld>
            <a:endParaRPr sz="1600" b="0" i="0" u="none" strike="noStrike" cap="none">
              <a:solidFill>
                <a:srgbClr val="6A79BA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47" name="Google Shape;247;g11817f1e899_4_20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77405" y="5847622"/>
            <a:ext cx="1167921" cy="819881"/>
          </a:xfrm>
          <a:prstGeom prst="rect">
            <a:avLst/>
          </a:prstGeom>
          <a:noFill/>
          <a:ln>
            <a:noFill/>
          </a:ln>
        </p:spPr>
      </p:pic>
      <p:sp>
        <p:nvSpPr>
          <p:cNvPr id="248" name="Google Shape;248;g11817f1e899_4_202"/>
          <p:cNvSpPr txBox="1"/>
          <p:nvPr/>
        </p:nvSpPr>
        <p:spPr>
          <a:xfrm>
            <a:off x="456497" y="3065627"/>
            <a:ext cx="3932399" cy="3924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fr-FR" sz="1300" b="1" i="0" u="none" strike="noStrike" cap="none">
                <a:solidFill>
                  <a:srgbClr val="6A79BA"/>
                </a:solidFill>
                <a:latin typeface="Arial"/>
                <a:ea typeface="Arial"/>
                <a:cs typeface="Arial"/>
                <a:sym typeface="Arial"/>
              </a:rPr>
              <a:t>Préparer son itinéraire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9" name="Google Shape;249;g11817f1e899_4_202"/>
          <p:cNvSpPr/>
          <p:nvPr/>
        </p:nvSpPr>
        <p:spPr>
          <a:xfrm>
            <a:off x="415262" y="3327798"/>
            <a:ext cx="4370954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0" marR="0" lvl="0" indent="-2857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Arial"/>
              <a:buChar char="•"/>
            </a:pPr>
            <a:r>
              <a:rPr lang="fr-FR" sz="12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Essayer de passer sur le maximum de territoire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Arial"/>
              <a:buChar char="•"/>
            </a:pPr>
            <a:r>
              <a:rPr lang="fr-FR" sz="12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Passer par les chemins et toutes publiques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Arial"/>
              <a:buChar char="•"/>
            </a:pPr>
            <a:r>
              <a:rPr lang="fr-FR" sz="12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Essayer de faire un cheminement logique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50" name="Google Shape;250;g11817f1e899_4_202"/>
          <p:cNvGrpSpPr/>
          <p:nvPr/>
        </p:nvGrpSpPr>
        <p:grpSpPr>
          <a:xfrm>
            <a:off x="2066250" y="0"/>
            <a:ext cx="7791657" cy="6857999"/>
            <a:chOff x="2066250" y="0"/>
            <a:chExt cx="7791657" cy="6857999"/>
          </a:xfrm>
        </p:grpSpPr>
        <p:pic>
          <p:nvPicPr>
            <p:cNvPr id="251" name="Google Shape;251;g11817f1e899_4_202"/>
            <p:cNvPicPr preferRelativeResize="0"/>
            <p:nvPr/>
          </p:nvPicPr>
          <p:blipFill rotWithShape="1">
            <a:blip r:embed="rId5">
              <a:alphaModFix/>
            </a:blip>
            <a:srcRect r="19672"/>
            <a:stretch/>
          </p:blipFill>
          <p:spPr>
            <a:xfrm>
              <a:off x="2066250" y="0"/>
              <a:ext cx="7791657" cy="685799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52" name="Google Shape;252;g11817f1e899_4_202"/>
            <p:cNvSpPr txBox="1"/>
            <p:nvPr/>
          </p:nvSpPr>
          <p:spPr>
            <a:xfrm>
              <a:off x="5987275" y="86475"/>
              <a:ext cx="2452800" cy="400200"/>
            </a:xfrm>
            <a:prstGeom prst="rect">
              <a:avLst/>
            </a:prstGeom>
            <a:solidFill>
              <a:srgbClr val="FAF9F9">
                <a:alpha val="54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-FR"/>
                <a:t>Commune de Caudan</a:t>
              </a:r>
              <a:endParaRPr/>
            </a:p>
          </p:txBody>
        </p:sp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7" name="Google Shape;257;g11817f1e899_4_2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8766" y="188322"/>
            <a:ext cx="11831996" cy="2688259"/>
          </a:xfrm>
          <a:prstGeom prst="rect">
            <a:avLst/>
          </a:prstGeom>
          <a:noFill/>
          <a:ln>
            <a:noFill/>
          </a:ln>
        </p:spPr>
      </p:pic>
      <p:sp>
        <p:nvSpPr>
          <p:cNvPr id="258" name="Google Shape;258;g11817f1e899_4_218"/>
          <p:cNvSpPr/>
          <p:nvPr/>
        </p:nvSpPr>
        <p:spPr>
          <a:xfrm>
            <a:off x="178767" y="180000"/>
            <a:ext cx="11832000" cy="2692500"/>
          </a:xfrm>
          <a:prstGeom prst="rect">
            <a:avLst/>
          </a:prstGeom>
          <a:gradFill>
            <a:gsLst>
              <a:gs pos="0">
                <a:srgbClr val="6A79BA">
                  <a:alpha val="80000"/>
                </a:srgbClr>
              </a:gs>
              <a:gs pos="46000">
                <a:srgbClr val="6A79BA">
                  <a:alpha val="80000"/>
                </a:srgbClr>
              </a:gs>
              <a:gs pos="100000">
                <a:srgbClr val="3DCAD8">
                  <a:alpha val="80000"/>
                </a:srgbClr>
              </a:gs>
            </a:gsLst>
            <a:lin ang="18000042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9" name="Google Shape;259;g11817f1e899_4_218"/>
          <p:cNvSpPr/>
          <p:nvPr/>
        </p:nvSpPr>
        <p:spPr>
          <a:xfrm>
            <a:off x="3556000" y="864389"/>
            <a:ext cx="5079900" cy="768600"/>
          </a:xfrm>
          <a:prstGeom prst="rect">
            <a:avLst/>
          </a:prstGeom>
          <a:noFill/>
          <a:ln w="571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6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0" name="Google Shape;260;g11817f1e899_4_218"/>
          <p:cNvSpPr txBox="1"/>
          <p:nvPr/>
        </p:nvSpPr>
        <p:spPr>
          <a:xfrm>
            <a:off x="0" y="980060"/>
            <a:ext cx="121920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fr-FR" sz="2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Préparer son terrain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1" name="Google Shape;261;g11817f1e899_4_218"/>
          <p:cNvSpPr txBox="1"/>
          <p:nvPr/>
        </p:nvSpPr>
        <p:spPr>
          <a:xfrm>
            <a:off x="8036560" y="6372124"/>
            <a:ext cx="3394200" cy="2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fr-FR" sz="1100" b="0" i="0" u="none" strike="noStrike" cap="none">
                <a:solidFill>
                  <a:srgbClr val="6A79BA"/>
                </a:solidFill>
                <a:latin typeface="Arial"/>
                <a:ea typeface="Arial"/>
                <a:cs typeface="Arial"/>
                <a:sym typeface="Arial"/>
              </a:rPr>
              <a:t>Titre du document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62" name="Google Shape;262;g11817f1e899_4_218"/>
          <p:cNvCxnSpPr/>
          <p:nvPr/>
        </p:nvCxnSpPr>
        <p:spPr>
          <a:xfrm>
            <a:off x="11460480" y="6356350"/>
            <a:ext cx="0" cy="319200"/>
          </a:xfrm>
          <a:prstGeom prst="straightConnector1">
            <a:avLst/>
          </a:prstGeom>
          <a:noFill/>
          <a:ln w="28575" cap="flat" cmpd="sng">
            <a:solidFill>
              <a:srgbClr val="6A79BA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63" name="Google Shape;263;g11817f1e899_4_218"/>
          <p:cNvSpPr txBox="1"/>
          <p:nvPr/>
        </p:nvSpPr>
        <p:spPr>
          <a:xfrm>
            <a:off x="11493050" y="6323012"/>
            <a:ext cx="584700" cy="3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fld id="{00000000-1234-1234-1234-123412341234}" type="slidenum">
              <a:rPr lang="fr-FR" sz="1600" b="0" i="0" u="none" strike="noStrike" cap="none">
                <a:solidFill>
                  <a:srgbClr val="6A79BA"/>
                </a:solidFill>
                <a:latin typeface="Arial"/>
                <a:ea typeface="Arial"/>
                <a:cs typeface="Arial"/>
                <a:sym typeface="Arial"/>
              </a:rPr>
              <a:t>15</a:t>
            </a:fld>
            <a:endParaRPr sz="1600" b="0" i="0" u="none" strike="noStrike" cap="none">
              <a:solidFill>
                <a:srgbClr val="6A79BA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64" name="Google Shape;264;g11817f1e899_4_21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77405" y="5847622"/>
            <a:ext cx="1167921" cy="819881"/>
          </a:xfrm>
          <a:prstGeom prst="rect">
            <a:avLst/>
          </a:prstGeom>
          <a:noFill/>
          <a:ln>
            <a:noFill/>
          </a:ln>
        </p:spPr>
      </p:pic>
      <p:sp>
        <p:nvSpPr>
          <p:cNvPr id="265" name="Google Shape;265;g11817f1e899_4_218"/>
          <p:cNvSpPr txBox="1"/>
          <p:nvPr/>
        </p:nvSpPr>
        <p:spPr>
          <a:xfrm>
            <a:off x="456497" y="3065627"/>
            <a:ext cx="3932400" cy="2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fr-FR" sz="1300" b="1" i="0" u="none" strike="noStrike" cap="none">
                <a:solidFill>
                  <a:srgbClr val="6A79BA"/>
                </a:solidFill>
                <a:latin typeface="Arial"/>
                <a:ea typeface="Arial"/>
                <a:cs typeface="Arial"/>
                <a:sym typeface="Arial"/>
              </a:rPr>
              <a:t>Préparer son itinéraire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6" name="Google Shape;266;g11817f1e899_4_218"/>
          <p:cNvSpPr/>
          <p:nvPr/>
        </p:nvSpPr>
        <p:spPr>
          <a:xfrm>
            <a:off x="415262" y="3327798"/>
            <a:ext cx="4371000" cy="12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0" marR="0" lvl="0" indent="-2857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Arial"/>
              <a:buChar char="•"/>
            </a:pPr>
            <a:r>
              <a:rPr lang="fr-FR" sz="12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Essayer de passer sur le maximum de territoire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Arial"/>
              <a:buChar char="•"/>
            </a:pPr>
            <a:r>
              <a:rPr lang="fr-FR" sz="12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Passer par les chemins et toutes publiques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Arial"/>
              <a:buChar char="•"/>
            </a:pPr>
            <a:r>
              <a:rPr lang="fr-FR" sz="12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Essayer de faire un cheminement logique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67" name="Google Shape;267;g11817f1e899_4_218"/>
          <p:cNvGrpSpPr/>
          <p:nvPr/>
        </p:nvGrpSpPr>
        <p:grpSpPr>
          <a:xfrm>
            <a:off x="2040100" y="0"/>
            <a:ext cx="7804524" cy="6857999"/>
            <a:chOff x="2040100" y="0"/>
            <a:chExt cx="7804524" cy="6857999"/>
          </a:xfrm>
        </p:grpSpPr>
        <p:pic>
          <p:nvPicPr>
            <p:cNvPr id="268" name="Google Shape;268;g11817f1e899_4_218"/>
            <p:cNvPicPr preferRelativeResize="0"/>
            <p:nvPr/>
          </p:nvPicPr>
          <p:blipFill rotWithShape="1">
            <a:blip r:embed="rId5">
              <a:alphaModFix/>
            </a:blip>
            <a:srcRect r="19543"/>
            <a:stretch/>
          </p:blipFill>
          <p:spPr>
            <a:xfrm>
              <a:off x="2040100" y="0"/>
              <a:ext cx="7804524" cy="685799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69" name="Google Shape;269;g11817f1e899_4_218"/>
            <p:cNvSpPr txBox="1"/>
            <p:nvPr/>
          </p:nvSpPr>
          <p:spPr>
            <a:xfrm>
              <a:off x="5987275" y="86475"/>
              <a:ext cx="2452800" cy="400200"/>
            </a:xfrm>
            <a:prstGeom prst="rect">
              <a:avLst/>
            </a:prstGeom>
            <a:solidFill>
              <a:srgbClr val="FAF9F9">
                <a:alpha val="54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-FR"/>
                <a:t>Commune de Guilers</a:t>
              </a:r>
              <a:endParaRPr/>
            </a:p>
          </p:txBody>
        </p:sp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4" name="Google Shape;274;g11817f1e899_4_23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8766" y="188322"/>
            <a:ext cx="11831996" cy="2688259"/>
          </a:xfrm>
          <a:prstGeom prst="rect">
            <a:avLst/>
          </a:prstGeom>
          <a:noFill/>
          <a:ln>
            <a:noFill/>
          </a:ln>
        </p:spPr>
      </p:pic>
      <p:sp>
        <p:nvSpPr>
          <p:cNvPr id="275" name="Google Shape;275;g11817f1e899_4_234"/>
          <p:cNvSpPr/>
          <p:nvPr/>
        </p:nvSpPr>
        <p:spPr>
          <a:xfrm>
            <a:off x="178767" y="180000"/>
            <a:ext cx="11832000" cy="2692500"/>
          </a:xfrm>
          <a:prstGeom prst="rect">
            <a:avLst/>
          </a:prstGeom>
          <a:gradFill>
            <a:gsLst>
              <a:gs pos="0">
                <a:srgbClr val="6A79BA">
                  <a:alpha val="80000"/>
                </a:srgbClr>
              </a:gs>
              <a:gs pos="46000">
                <a:srgbClr val="6A79BA">
                  <a:alpha val="80000"/>
                </a:srgbClr>
              </a:gs>
              <a:gs pos="100000">
                <a:srgbClr val="3DCAD8">
                  <a:alpha val="80000"/>
                </a:srgbClr>
              </a:gs>
            </a:gsLst>
            <a:lin ang="18000042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6" name="Google Shape;276;g11817f1e899_4_234"/>
          <p:cNvSpPr/>
          <p:nvPr/>
        </p:nvSpPr>
        <p:spPr>
          <a:xfrm>
            <a:off x="3556000" y="864389"/>
            <a:ext cx="5079900" cy="768600"/>
          </a:xfrm>
          <a:prstGeom prst="rect">
            <a:avLst/>
          </a:prstGeom>
          <a:noFill/>
          <a:ln w="571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6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7" name="Google Shape;277;g11817f1e899_4_234"/>
          <p:cNvSpPr txBox="1"/>
          <p:nvPr/>
        </p:nvSpPr>
        <p:spPr>
          <a:xfrm>
            <a:off x="0" y="980060"/>
            <a:ext cx="121920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fr-FR" sz="2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Préparer son terrain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8" name="Google Shape;278;g11817f1e899_4_234"/>
          <p:cNvSpPr txBox="1"/>
          <p:nvPr/>
        </p:nvSpPr>
        <p:spPr>
          <a:xfrm>
            <a:off x="8036560" y="6372124"/>
            <a:ext cx="3394200" cy="2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fr-FR" sz="1100" b="0" i="0" u="none" strike="noStrike" cap="none">
                <a:solidFill>
                  <a:srgbClr val="6A79BA"/>
                </a:solidFill>
                <a:latin typeface="Arial"/>
                <a:ea typeface="Arial"/>
                <a:cs typeface="Arial"/>
                <a:sym typeface="Arial"/>
              </a:rPr>
              <a:t>Titre du document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79" name="Google Shape;279;g11817f1e899_4_234"/>
          <p:cNvCxnSpPr/>
          <p:nvPr/>
        </p:nvCxnSpPr>
        <p:spPr>
          <a:xfrm>
            <a:off x="11460480" y="6356350"/>
            <a:ext cx="0" cy="319200"/>
          </a:xfrm>
          <a:prstGeom prst="straightConnector1">
            <a:avLst/>
          </a:prstGeom>
          <a:noFill/>
          <a:ln w="28575" cap="flat" cmpd="sng">
            <a:solidFill>
              <a:srgbClr val="6A79BA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80" name="Google Shape;280;g11817f1e899_4_234"/>
          <p:cNvSpPr txBox="1"/>
          <p:nvPr/>
        </p:nvSpPr>
        <p:spPr>
          <a:xfrm>
            <a:off x="11493050" y="6323012"/>
            <a:ext cx="584700" cy="3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fld id="{00000000-1234-1234-1234-123412341234}" type="slidenum">
              <a:rPr lang="fr-FR" sz="1600" b="0" i="0" u="none" strike="noStrike" cap="none">
                <a:solidFill>
                  <a:srgbClr val="6A79BA"/>
                </a:solidFill>
                <a:latin typeface="Arial"/>
                <a:ea typeface="Arial"/>
                <a:cs typeface="Arial"/>
                <a:sym typeface="Arial"/>
              </a:rPr>
              <a:t>16</a:t>
            </a:fld>
            <a:endParaRPr sz="1600" b="0" i="0" u="none" strike="noStrike" cap="none">
              <a:solidFill>
                <a:srgbClr val="6A79BA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81" name="Google Shape;281;g11817f1e899_4_23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77405" y="5847622"/>
            <a:ext cx="1167921" cy="819881"/>
          </a:xfrm>
          <a:prstGeom prst="rect">
            <a:avLst/>
          </a:prstGeom>
          <a:noFill/>
          <a:ln>
            <a:noFill/>
          </a:ln>
        </p:spPr>
      </p:pic>
      <p:sp>
        <p:nvSpPr>
          <p:cNvPr id="282" name="Google Shape;282;g11817f1e899_4_234"/>
          <p:cNvSpPr txBox="1"/>
          <p:nvPr/>
        </p:nvSpPr>
        <p:spPr>
          <a:xfrm>
            <a:off x="456497" y="3065627"/>
            <a:ext cx="3932400" cy="2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fr-FR" sz="1300" b="1" i="0" u="none" strike="noStrike" cap="none">
                <a:solidFill>
                  <a:srgbClr val="6A79BA"/>
                </a:solidFill>
                <a:latin typeface="Arial"/>
                <a:ea typeface="Arial"/>
                <a:cs typeface="Arial"/>
                <a:sym typeface="Arial"/>
              </a:rPr>
              <a:t>Préparer son itinéraire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3" name="Google Shape;283;g11817f1e899_4_234"/>
          <p:cNvSpPr/>
          <p:nvPr/>
        </p:nvSpPr>
        <p:spPr>
          <a:xfrm>
            <a:off x="415262" y="3327798"/>
            <a:ext cx="4371000" cy="12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0" marR="0" lvl="0" indent="-2857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Arial"/>
              <a:buChar char="•"/>
            </a:pPr>
            <a:r>
              <a:rPr lang="fr-FR" sz="12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Essayer de passer sur le maximum de territoire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Arial"/>
              <a:buChar char="•"/>
            </a:pPr>
            <a:r>
              <a:rPr lang="fr-FR" sz="12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Passer par les chemins et toutes publiques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Arial"/>
              <a:buChar char="•"/>
            </a:pPr>
            <a:r>
              <a:rPr lang="fr-FR" sz="12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Essayer de faire un cheminement logique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84" name="Google Shape;284;g11817f1e899_4_234"/>
          <p:cNvGrpSpPr/>
          <p:nvPr/>
        </p:nvGrpSpPr>
        <p:grpSpPr>
          <a:xfrm>
            <a:off x="2070075" y="0"/>
            <a:ext cx="7799101" cy="6857999"/>
            <a:chOff x="2070075" y="0"/>
            <a:chExt cx="7799101" cy="6857999"/>
          </a:xfrm>
        </p:grpSpPr>
        <p:pic>
          <p:nvPicPr>
            <p:cNvPr id="285" name="Google Shape;285;g11817f1e899_4_234"/>
            <p:cNvPicPr preferRelativeResize="0"/>
            <p:nvPr/>
          </p:nvPicPr>
          <p:blipFill rotWithShape="1">
            <a:blip r:embed="rId5">
              <a:alphaModFix/>
            </a:blip>
            <a:srcRect r="19594"/>
            <a:stretch/>
          </p:blipFill>
          <p:spPr>
            <a:xfrm>
              <a:off x="2070075" y="0"/>
              <a:ext cx="7799101" cy="685799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86" name="Google Shape;286;g11817f1e899_4_234"/>
            <p:cNvSpPr txBox="1"/>
            <p:nvPr/>
          </p:nvSpPr>
          <p:spPr>
            <a:xfrm>
              <a:off x="5987275" y="86475"/>
              <a:ext cx="2452800" cy="400200"/>
            </a:xfrm>
            <a:prstGeom prst="rect">
              <a:avLst/>
            </a:prstGeom>
            <a:solidFill>
              <a:srgbClr val="FAF9F9">
                <a:alpha val="54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-FR"/>
                <a:t>Commune de Férel</a:t>
              </a:r>
              <a:endParaRPr/>
            </a:p>
          </p:txBody>
        </p:sp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1" name="Google Shape;291;g11817f1e899_4_25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8766" y="188322"/>
            <a:ext cx="11831997" cy="2688259"/>
          </a:xfrm>
          <a:prstGeom prst="rect">
            <a:avLst/>
          </a:prstGeom>
          <a:noFill/>
          <a:ln>
            <a:noFill/>
          </a:ln>
        </p:spPr>
      </p:pic>
      <p:sp>
        <p:nvSpPr>
          <p:cNvPr id="292" name="Google Shape;292;g11817f1e899_4_250"/>
          <p:cNvSpPr/>
          <p:nvPr/>
        </p:nvSpPr>
        <p:spPr>
          <a:xfrm>
            <a:off x="178767" y="180000"/>
            <a:ext cx="11831998" cy="2692517"/>
          </a:xfrm>
          <a:prstGeom prst="rect">
            <a:avLst/>
          </a:prstGeom>
          <a:gradFill>
            <a:gsLst>
              <a:gs pos="0">
                <a:srgbClr val="6A79BA">
                  <a:alpha val="80000"/>
                </a:srgbClr>
              </a:gs>
              <a:gs pos="46000">
                <a:srgbClr val="6A79BA">
                  <a:alpha val="80000"/>
                </a:srgbClr>
              </a:gs>
              <a:gs pos="100000">
                <a:srgbClr val="3DCAD8">
                  <a:alpha val="80000"/>
                </a:srgbClr>
              </a:gs>
            </a:gsLst>
            <a:lin ang="180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3" name="Google Shape;293;g11817f1e899_4_250"/>
          <p:cNvSpPr/>
          <p:nvPr/>
        </p:nvSpPr>
        <p:spPr>
          <a:xfrm>
            <a:off x="3556000" y="864389"/>
            <a:ext cx="5080000" cy="768467"/>
          </a:xfrm>
          <a:prstGeom prst="rect">
            <a:avLst/>
          </a:prstGeom>
          <a:noFill/>
          <a:ln w="571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6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4" name="Google Shape;294;g11817f1e899_4_250"/>
          <p:cNvSpPr txBox="1"/>
          <p:nvPr/>
        </p:nvSpPr>
        <p:spPr>
          <a:xfrm>
            <a:off x="0" y="980060"/>
            <a:ext cx="1219200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fr-FR" sz="2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Préparer son terrain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95" name="Google Shape;295;g11817f1e899_4_250"/>
          <p:cNvCxnSpPr/>
          <p:nvPr/>
        </p:nvCxnSpPr>
        <p:spPr>
          <a:xfrm>
            <a:off x="11460480" y="6356350"/>
            <a:ext cx="0" cy="319052"/>
          </a:xfrm>
          <a:prstGeom prst="straightConnector1">
            <a:avLst/>
          </a:prstGeom>
          <a:noFill/>
          <a:ln w="28575" cap="flat" cmpd="sng">
            <a:solidFill>
              <a:srgbClr val="6A79BA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96" name="Google Shape;296;g11817f1e899_4_250"/>
          <p:cNvSpPr txBox="1"/>
          <p:nvPr/>
        </p:nvSpPr>
        <p:spPr>
          <a:xfrm>
            <a:off x="11493050" y="6323012"/>
            <a:ext cx="584649" cy="3857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fld id="{00000000-1234-1234-1234-123412341234}" type="slidenum">
              <a:rPr lang="fr-FR" sz="1600" b="0" i="0" u="none" strike="noStrike" cap="none">
                <a:solidFill>
                  <a:srgbClr val="6A79BA"/>
                </a:solidFill>
                <a:latin typeface="Arial"/>
                <a:ea typeface="Arial"/>
                <a:cs typeface="Arial"/>
                <a:sym typeface="Arial"/>
              </a:rPr>
              <a:t>17</a:t>
            </a:fld>
            <a:endParaRPr sz="1600" b="0" i="0" u="none" strike="noStrike" cap="none">
              <a:solidFill>
                <a:srgbClr val="6A79BA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97" name="Google Shape;297;g11817f1e899_4_25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77405" y="5847622"/>
            <a:ext cx="1167921" cy="819881"/>
          </a:xfrm>
          <a:prstGeom prst="rect">
            <a:avLst/>
          </a:prstGeom>
          <a:noFill/>
          <a:ln>
            <a:noFill/>
          </a:ln>
        </p:spPr>
      </p:pic>
      <p:sp>
        <p:nvSpPr>
          <p:cNvPr id="298" name="Google Shape;298;g11817f1e899_4_250"/>
          <p:cNvSpPr txBox="1"/>
          <p:nvPr/>
        </p:nvSpPr>
        <p:spPr>
          <a:xfrm>
            <a:off x="456497" y="3065627"/>
            <a:ext cx="3932399" cy="3924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fr-FR" sz="1300" b="1" i="0" u="none" strike="noStrike" cap="none">
                <a:solidFill>
                  <a:srgbClr val="6A79BA"/>
                </a:solidFill>
                <a:latin typeface="Arial"/>
                <a:ea typeface="Arial"/>
                <a:cs typeface="Arial"/>
                <a:sym typeface="Arial"/>
              </a:rPr>
              <a:t>Préparer son itinéraire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9" name="Google Shape;299;g11817f1e899_4_250"/>
          <p:cNvSpPr/>
          <p:nvPr/>
        </p:nvSpPr>
        <p:spPr>
          <a:xfrm>
            <a:off x="514600" y="3467150"/>
            <a:ext cx="5079900" cy="12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0" marR="0" lvl="0" indent="-2857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Arial"/>
              <a:buChar char="•"/>
            </a:pPr>
            <a:r>
              <a:rPr lang="fr-FR" sz="12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Essayer de passer sur l</a:t>
            </a:r>
            <a:r>
              <a:rPr lang="fr-FR" sz="1200">
                <a:solidFill>
                  <a:srgbClr val="7F7F7F"/>
                </a:solidFill>
              </a:rPr>
              <a:t>a majeure  partie du</a:t>
            </a:r>
            <a:r>
              <a:rPr lang="fr-FR" sz="12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 territoire étud</a:t>
            </a:r>
            <a:r>
              <a:rPr lang="fr-FR" sz="1200">
                <a:solidFill>
                  <a:srgbClr val="7F7F7F"/>
                </a:solidFill>
              </a:rPr>
              <a:t>ié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Arial"/>
              <a:buChar char="•"/>
            </a:pPr>
            <a:r>
              <a:rPr lang="fr-FR" sz="12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Passer par les chemins et </a:t>
            </a:r>
            <a:r>
              <a:rPr lang="fr-FR" sz="1200">
                <a:solidFill>
                  <a:srgbClr val="7F7F7F"/>
                </a:solidFill>
              </a:rPr>
              <a:t>r</a:t>
            </a:r>
            <a:r>
              <a:rPr lang="fr-FR" sz="12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outes publiques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Arial"/>
              <a:buChar char="•"/>
            </a:pPr>
            <a:r>
              <a:rPr lang="fr-FR" sz="12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Essayer de faire un cheminement logique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0" name="Google Shape;300;g11817f1e899_4_250"/>
          <p:cNvSpPr/>
          <p:nvPr/>
        </p:nvSpPr>
        <p:spPr>
          <a:xfrm>
            <a:off x="8091321" y="2760433"/>
            <a:ext cx="2055035" cy="2089188"/>
          </a:xfrm>
          <a:prstGeom prst="rect">
            <a:avLst/>
          </a:prstGeom>
          <a:solidFill>
            <a:schemeClr val="accent1"/>
          </a:solidFill>
          <a:ln w="5715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1" name="Google Shape;301;g11817f1e899_4_250"/>
          <p:cNvSpPr/>
          <p:nvPr/>
        </p:nvSpPr>
        <p:spPr>
          <a:xfrm>
            <a:off x="5385588" y="4650490"/>
            <a:ext cx="5492976" cy="1721634"/>
          </a:xfrm>
          <a:custGeom>
            <a:avLst/>
            <a:gdLst/>
            <a:ahLst/>
            <a:cxnLst/>
            <a:rect l="l" t="t" r="r" b="b"/>
            <a:pathLst>
              <a:path w="7029450" h="2019300" extrusionOk="0">
                <a:moveTo>
                  <a:pt x="990600" y="771525"/>
                </a:moveTo>
                <a:lnTo>
                  <a:pt x="0" y="1333500"/>
                </a:lnTo>
                <a:cubicBezTo>
                  <a:pt x="6350" y="1362075"/>
                  <a:pt x="11950" y="1390827"/>
                  <a:pt x="19050" y="1419225"/>
                </a:cubicBezTo>
                <a:cubicBezTo>
                  <a:pt x="21485" y="1428965"/>
                  <a:pt x="24085" y="1438820"/>
                  <a:pt x="28575" y="1447800"/>
                </a:cubicBezTo>
                <a:cubicBezTo>
                  <a:pt x="44183" y="1479017"/>
                  <a:pt x="37620" y="1476375"/>
                  <a:pt x="57150" y="1476375"/>
                </a:cubicBezTo>
                <a:lnTo>
                  <a:pt x="219075" y="1752600"/>
                </a:lnTo>
                <a:cubicBezTo>
                  <a:pt x="244475" y="1774825"/>
                  <a:pt x="267980" y="1799424"/>
                  <a:pt x="295275" y="1819275"/>
                </a:cubicBezTo>
                <a:cubicBezTo>
                  <a:pt x="303395" y="1825180"/>
                  <a:pt x="313814" y="1828505"/>
                  <a:pt x="323850" y="1828800"/>
                </a:cubicBezTo>
                <a:cubicBezTo>
                  <a:pt x="422232" y="1831694"/>
                  <a:pt x="520700" y="1828800"/>
                  <a:pt x="619125" y="1828800"/>
                </a:cubicBezTo>
                <a:lnTo>
                  <a:pt x="923925" y="1876425"/>
                </a:lnTo>
                <a:cubicBezTo>
                  <a:pt x="955675" y="1892300"/>
                  <a:pt x="986091" y="1911184"/>
                  <a:pt x="1019175" y="1924050"/>
                </a:cubicBezTo>
                <a:cubicBezTo>
                  <a:pt x="1043576" y="1933539"/>
                  <a:pt x="1069975" y="1936750"/>
                  <a:pt x="1095375" y="1943100"/>
                </a:cubicBezTo>
                <a:cubicBezTo>
                  <a:pt x="1188293" y="1966329"/>
                  <a:pt x="1072269" y="1937965"/>
                  <a:pt x="1181100" y="1962150"/>
                </a:cubicBezTo>
                <a:cubicBezTo>
                  <a:pt x="1193879" y="1964990"/>
                  <a:pt x="1206500" y="1968500"/>
                  <a:pt x="1219200" y="1971675"/>
                </a:cubicBezTo>
                <a:cubicBezTo>
                  <a:pt x="1414354" y="1961404"/>
                  <a:pt x="1346144" y="1989166"/>
                  <a:pt x="1438275" y="1943100"/>
                </a:cubicBezTo>
                <a:lnTo>
                  <a:pt x="1457325" y="1933575"/>
                </a:lnTo>
                <a:lnTo>
                  <a:pt x="1762125" y="1838325"/>
                </a:lnTo>
                <a:cubicBezTo>
                  <a:pt x="1812925" y="1841500"/>
                  <a:pt x="1863878" y="1842785"/>
                  <a:pt x="1914525" y="1847850"/>
                </a:cubicBezTo>
                <a:cubicBezTo>
                  <a:pt x="1995234" y="1855921"/>
                  <a:pt x="1906518" y="1866596"/>
                  <a:pt x="2000250" y="1847850"/>
                </a:cubicBezTo>
                <a:cubicBezTo>
                  <a:pt x="2009775" y="1838325"/>
                  <a:pt x="2021353" y="1830483"/>
                  <a:pt x="2028825" y="1819275"/>
                </a:cubicBezTo>
                <a:cubicBezTo>
                  <a:pt x="2035404" y="1809406"/>
                  <a:pt x="2045153" y="1759858"/>
                  <a:pt x="2047875" y="1752600"/>
                </a:cubicBezTo>
                <a:cubicBezTo>
                  <a:pt x="2052861" y="1739305"/>
                  <a:pt x="2061332" y="1727551"/>
                  <a:pt x="2066925" y="1714500"/>
                </a:cubicBezTo>
                <a:cubicBezTo>
                  <a:pt x="2070880" y="1705272"/>
                  <a:pt x="2076450" y="1685925"/>
                  <a:pt x="2076450" y="1685925"/>
                </a:cubicBezTo>
                <a:lnTo>
                  <a:pt x="2257425" y="1447800"/>
                </a:lnTo>
                <a:cubicBezTo>
                  <a:pt x="2287136" y="1455228"/>
                  <a:pt x="2374560" y="1479009"/>
                  <a:pt x="2419350" y="1485900"/>
                </a:cubicBezTo>
                <a:cubicBezTo>
                  <a:pt x="2444650" y="1489792"/>
                  <a:pt x="2470250" y="1491533"/>
                  <a:pt x="2495550" y="1495425"/>
                </a:cubicBezTo>
                <a:cubicBezTo>
                  <a:pt x="2567637" y="1506515"/>
                  <a:pt x="2518069" y="1501834"/>
                  <a:pt x="2581275" y="1514475"/>
                </a:cubicBezTo>
                <a:cubicBezTo>
                  <a:pt x="2599011" y="1518022"/>
                  <a:pt x="2690868" y="1532508"/>
                  <a:pt x="2705100" y="1533525"/>
                </a:cubicBezTo>
                <a:cubicBezTo>
                  <a:pt x="2727269" y="1535108"/>
                  <a:pt x="2749550" y="1533525"/>
                  <a:pt x="2771775" y="1533525"/>
                </a:cubicBezTo>
                <a:lnTo>
                  <a:pt x="3181350" y="1733550"/>
                </a:lnTo>
                <a:cubicBezTo>
                  <a:pt x="3200400" y="1755775"/>
                  <a:pt x="3215642" y="1781939"/>
                  <a:pt x="3238500" y="1800225"/>
                </a:cubicBezTo>
                <a:cubicBezTo>
                  <a:pt x="3248722" y="1808403"/>
                  <a:pt x="3264013" y="1806154"/>
                  <a:pt x="3276600" y="1809750"/>
                </a:cubicBezTo>
                <a:cubicBezTo>
                  <a:pt x="3304063" y="1817597"/>
                  <a:pt x="3301743" y="1817559"/>
                  <a:pt x="3324225" y="1828800"/>
                </a:cubicBezTo>
                <a:lnTo>
                  <a:pt x="3448050" y="1924050"/>
                </a:lnTo>
                <a:cubicBezTo>
                  <a:pt x="3482975" y="1949450"/>
                  <a:pt x="3510930" y="1989776"/>
                  <a:pt x="3552825" y="2000250"/>
                </a:cubicBezTo>
                <a:lnTo>
                  <a:pt x="3629025" y="2019300"/>
                </a:lnTo>
                <a:lnTo>
                  <a:pt x="4010025" y="2009775"/>
                </a:lnTo>
                <a:cubicBezTo>
                  <a:pt x="4029320" y="2008936"/>
                  <a:pt x="4048032" y="2002802"/>
                  <a:pt x="4067175" y="2000250"/>
                </a:cubicBezTo>
                <a:cubicBezTo>
                  <a:pt x="4427303" y="1952233"/>
                  <a:pt x="3927589" y="2022912"/>
                  <a:pt x="4219575" y="1981200"/>
                </a:cubicBezTo>
                <a:cubicBezTo>
                  <a:pt x="4289193" y="1934788"/>
                  <a:pt x="4201657" y="1991439"/>
                  <a:pt x="4286250" y="1943100"/>
                </a:cubicBezTo>
                <a:cubicBezTo>
                  <a:pt x="4308698" y="1930273"/>
                  <a:pt x="4332482" y="1910077"/>
                  <a:pt x="4352925" y="1895475"/>
                </a:cubicBezTo>
                <a:cubicBezTo>
                  <a:pt x="4383078" y="1873937"/>
                  <a:pt x="4388471" y="1874532"/>
                  <a:pt x="4419600" y="1847850"/>
                </a:cubicBezTo>
                <a:lnTo>
                  <a:pt x="4457700" y="1809750"/>
                </a:lnTo>
                <a:lnTo>
                  <a:pt x="4514850" y="1743075"/>
                </a:lnTo>
                <a:cubicBezTo>
                  <a:pt x="4543425" y="1724025"/>
                  <a:pt x="4573758" y="1707379"/>
                  <a:pt x="4600575" y="1685925"/>
                </a:cubicBezTo>
                <a:cubicBezTo>
                  <a:pt x="4621612" y="1669095"/>
                  <a:pt x="4636172" y="1644939"/>
                  <a:pt x="4657725" y="1628775"/>
                </a:cubicBezTo>
                <a:cubicBezTo>
                  <a:pt x="4674764" y="1615996"/>
                  <a:pt x="4696612" y="1611158"/>
                  <a:pt x="4714875" y="1600200"/>
                </a:cubicBezTo>
                <a:cubicBezTo>
                  <a:pt x="4728488" y="1592032"/>
                  <a:pt x="4739513" y="1580039"/>
                  <a:pt x="4752975" y="1571625"/>
                </a:cubicBezTo>
                <a:cubicBezTo>
                  <a:pt x="4769177" y="1561499"/>
                  <a:pt x="4822675" y="1537895"/>
                  <a:pt x="4838700" y="1533525"/>
                </a:cubicBezTo>
                <a:cubicBezTo>
                  <a:pt x="4857332" y="1528443"/>
                  <a:pt x="4876800" y="1527175"/>
                  <a:pt x="4895850" y="1524000"/>
                </a:cubicBezTo>
                <a:lnTo>
                  <a:pt x="4981575" y="1533525"/>
                </a:lnTo>
                <a:lnTo>
                  <a:pt x="5267325" y="1704975"/>
                </a:lnTo>
                <a:cubicBezTo>
                  <a:pt x="5395070" y="1719169"/>
                  <a:pt x="5371150" y="1721137"/>
                  <a:pt x="5543550" y="1704975"/>
                </a:cubicBezTo>
                <a:cubicBezTo>
                  <a:pt x="5643081" y="1695644"/>
                  <a:pt x="5627304" y="1701198"/>
                  <a:pt x="5676900" y="1676400"/>
                </a:cubicBezTo>
                <a:lnTo>
                  <a:pt x="5695950" y="1657350"/>
                </a:lnTo>
                <a:cubicBezTo>
                  <a:pt x="5905928" y="1736092"/>
                  <a:pt x="5745023" y="1685925"/>
                  <a:pt x="6200775" y="1685925"/>
                </a:cubicBezTo>
                <a:lnTo>
                  <a:pt x="6848475" y="1657350"/>
                </a:lnTo>
                <a:cubicBezTo>
                  <a:pt x="6864350" y="1612900"/>
                  <a:pt x="6880508" y="1568550"/>
                  <a:pt x="6896100" y="1524000"/>
                </a:cubicBezTo>
                <a:cubicBezTo>
                  <a:pt x="6902734" y="1505047"/>
                  <a:pt x="6910280" y="1486331"/>
                  <a:pt x="6915150" y="1466850"/>
                </a:cubicBezTo>
                <a:cubicBezTo>
                  <a:pt x="6930973" y="1403557"/>
                  <a:pt x="6931095" y="1398929"/>
                  <a:pt x="6962775" y="1314450"/>
                </a:cubicBezTo>
                <a:cubicBezTo>
                  <a:pt x="6967761" y="1301155"/>
                  <a:pt x="6977335" y="1289820"/>
                  <a:pt x="6981825" y="1276350"/>
                </a:cubicBezTo>
                <a:cubicBezTo>
                  <a:pt x="6990104" y="1251512"/>
                  <a:pt x="6992596" y="1224988"/>
                  <a:pt x="7000875" y="1200150"/>
                </a:cubicBezTo>
                <a:lnTo>
                  <a:pt x="7019925" y="1143000"/>
                </a:lnTo>
                <a:lnTo>
                  <a:pt x="7029450" y="962025"/>
                </a:lnTo>
                <a:cubicBezTo>
                  <a:pt x="6997700" y="939800"/>
                  <a:pt x="6966447" y="916848"/>
                  <a:pt x="6934200" y="895350"/>
                </a:cubicBezTo>
                <a:cubicBezTo>
                  <a:pt x="6918796" y="885081"/>
                  <a:pt x="6901640" y="877536"/>
                  <a:pt x="6886575" y="866775"/>
                </a:cubicBezTo>
                <a:cubicBezTo>
                  <a:pt x="6857117" y="845734"/>
                  <a:pt x="6830042" y="821508"/>
                  <a:pt x="6800850" y="800100"/>
                </a:cubicBezTo>
                <a:cubicBezTo>
                  <a:pt x="6782387" y="786561"/>
                  <a:pt x="6762016" y="775737"/>
                  <a:pt x="6743700" y="762000"/>
                </a:cubicBezTo>
                <a:cubicBezTo>
                  <a:pt x="6723862" y="747121"/>
                  <a:pt x="6707183" y="728130"/>
                  <a:pt x="6686550" y="714375"/>
                </a:cubicBezTo>
                <a:cubicBezTo>
                  <a:pt x="6613940" y="665969"/>
                  <a:pt x="6643431" y="709356"/>
                  <a:pt x="6581775" y="647700"/>
                </a:cubicBezTo>
                <a:cubicBezTo>
                  <a:pt x="6564240" y="630165"/>
                  <a:pt x="6534150" y="590550"/>
                  <a:pt x="6534150" y="590550"/>
                </a:cubicBezTo>
                <a:lnTo>
                  <a:pt x="6248400" y="561975"/>
                </a:lnTo>
                <a:lnTo>
                  <a:pt x="5934075" y="571500"/>
                </a:lnTo>
                <a:lnTo>
                  <a:pt x="4953000" y="1019175"/>
                </a:lnTo>
                <a:cubicBezTo>
                  <a:pt x="4911725" y="1031875"/>
                  <a:pt x="4871286" y="1047704"/>
                  <a:pt x="4829175" y="1057275"/>
                </a:cubicBezTo>
                <a:cubicBezTo>
                  <a:pt x="4749721" y="1075333"/>
                  <a:pt x="4693758" y="1063251"/>
                  <a:pt x="4610100" y="1057275"/>
                </a:cubicBezTo>
                <a:cubicBezTo>
                  <a:pt x="4600575" y="1054100"/>
                  <a:pt x="4590505" y="1052240"/>
                  <a:pt x="4581525" y="1047750"/>
                </a:cubicBezTo>
                <a:cubicBezTo>
                  <a:pt x="4557494" y="1035734"/>
                  <a:pt x="4551619" y="1027369"/>
                  <a:pt x="4533900" y="1009650"/>
                </a:cubicBezTo>
                <a:lnTo>
                  <a:pt x="3962400" y="942975"/>
                </a:lnTo>
                <a:cubicBezTo>
                  <a:pt x="3889375" y="939800"/>
                  <a:pt x="3815501" y="944998"/>
                  <a:pt x="3743325" y="933450"/>
                </a:cubicBezTo>
                <a:cubicBezTo>
                  <a:pt x="3732021" y="931641"/>
                  <a:pt x="3732370" y="912970"/>
                  <a:pt x="3724275" y="904875"/>
                </a:cubicBezTo>
                <a:cubicBezTo>
                  <a:pt x="3716180" y="896780"/>
                  <a:pt x="3704209" y="893483"/>
                  <a:pt x="3695700" y="885825"/>
                </a:cubicBezTo>
                <a:lnTo>
                  <a:pt x="3600450" y="790575"/>
                </a:lnTo>
                <a:lnTo>
                  <a:pt x="3552825" y="742950"/>
                </a:lnTo>
                <a:lnTo>
                  <a:pt x="3324225" y="638175"/>
                </a:lnTo>
                <a:cubicBezTo>
                  <a:pt x="3295650" y="635000"/>
                  <a:pt x="3266860" y="633377"/>
                  <a:pt x="3238500" y="628650"/>
                </a:cubicBezTo>
                <a:cubicBezTo>
                  <a:pt x="3228596" y="626999"/>
                  <a:pt x="3219829" y="620776"/>
                  <a:pt x="3209925" y="619125"/>
                </a:cubicBezTo>
                <a:cubicBezTo>
                  <a:pt x="3101680" y="601084"/>
                  <a:pt x="3153734" y="624367"/>
                  <a:pt x="3105150" y="600075"/>
                </a:cubicBezTo>
                <a:lnTo>
                  <a:pt x="3095625" y="133350"/>
                </a:lnTo>
                <a:cubicBezTo>
                  <a:pt x="3086100" y="107950"/>
                  <a:pt x="3076321" y="82644"/>
                  <a:pt x="3067050" y="57150"/>
                </a:cubicBezTo>
                <a:cubicBezTo>
                  <a:pt x="3063619" y="47714"/>
                  <a:pt x="3063094" y="36929"/>
                  <a:pt x="3057525" y="28575"/>
                </a:cubicBezTo>
                <a:cubicBezTo>
                  <a:pt x="3050053" y="17367"/>
                  <a:pt x="3028950" y="0"/>
                  <a:pt x="3028950" y="0"/>
                </a:cubicBezTo>
                <a:lnTo>
                  <a:pt x="2752725" y="66675"/>
                </a:lnTo>
                <a:cubicBezTo>
                  <a:pt x="2714625" y="88900"/>
                  <a:pt x="2677344" y="112593"/>
                  <a:pt x="2638425" y="133350"/>
                </a:cubicBezTo>
                <a:cubicBezTo>
                  <a:pt x="2629566" y="138075"/>
                  <a:pt x="2619078" y="138920"/>
                  <a:pt x="2609850" y="142875"/>
                </a:cubicBezTo>
                <a:cubicBezTo>
                  <a:pt x="2596799" y="148468"/>
                  <a:pt x="2584801" y="156332"/>
                  <a:pt x="2571750" y="161925"/>
                </a:cubicBezTo>
                <a:cubicBezTo>
                  <a:pt x="2516541" y="185586"/>
                  <a:pt x="2569514" y="153891"/>
                  <a:pt x="2514600" y="190500"/>
                </a:cubicBezTo>
                <a:cubicBezTo>
                  <a:pt x="2508250" y="200025"/>
                  <a:pt x="2500670" y="208836"/>
                  <a:pt x="2495550" y="219075"/>
                </a:cubicBezTo>
                <a:cubicBezTo>
                  <a:pt x="2473660" y="262855"/>
                  <a:pt x="2498019" y="235656"/>
                  <a:pt x="2476500" y="257175"/>
                </a:cubicBezTo>
                <a:lnTo>
                  <a:pt x="2305050" y="514350"/>
                </a:lnTo>
                <a:cubicBezTo>
                  <a:pt x="2270125" y="536575"/>
                  <a:pt x="2240436" y="570985"/>
                  <a:pt x="2200275" y="581025"/>
                </a:cubicBezTo>
                <a:cubicBezTo>
                  <a:pt x="2071712" y="613166"/>
                  <a:pt x="2150257" y="600075"/>
                  <a:pt x="1962150" y="600075"/>
                </a:cubicBezTo>
                <a:lnTo>
                  <a:pt x="1695450" y="704850"/>
                </a:lnTo>
                <a:lnTo>
                  <a:pt x="1609725" y="685800"/>
                </a:lnTo>
                <a:cubicBezTo>
                  <a:pt x="1596969" y="682856"/>
                  <a:pt x="1584584" y="678126"/>
                  <a:pt x="1571625" y="676275"/>
                </a:cubicBezTo>
                <a:cubicBezTo>
                  <a:pt x="1562196" y="674928"/>
                  <a:pt x="1552575" y="676275"/>
                  <a:pt x="1543050" y="676275"/>
                </a:cubicBezTo>
                <a:lnTo>
                  <a:pt x="1304925" y="676275"/>
                </a:lnTo>
                <a:lnTo>
                  <a:pt x="1028700" y="676275"/>
                </a:lnTo>
                <a:lnTo>
                  <a:pt x="990600" y="771525"/>
                </a:lnTo>
                <a:close/>
              </a:path>
            </a:pathLst>
          </a:custGeom>
          <a:solidFill>
            <a:schemeClr val="accent1"/>
          </a:solidFill>
          <a:ln w="5715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6" name="Google Shape;306;g11817f1e899_4_26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8766" y="188322"/>
            <a:ext cx="11831997" cy="2688259"/>
          </a:xfrm>
          <a:prstGeom prst="rect">
            <a:avLst/>
          </a:prstGeom>
          <a:noFill/>
          <a:ln>
            <a:noFill/>
          </a:ln>
        </p:spPr>
      </p:pic>
      <p:sp>
        <p:nvSpPr>
          <p:cNvPr id="307" name="Google Shape;307;g11817f1e899_4_264"/>
          <p:cNvSpPr/>
          <p:nvPr/>
        </p:nvSpPr>
        <p:spPr>
          <a:xfrm>
            <a:off x="178767" y="180000"/>
            <a:ext cx="11831998" cy="2692517"/>
          </a:xfrm>
          <a:prstGeom prst="rect">
            <a:avLst/>
          </a:prstGeom>
          <a:gradFill>
            <a:gsLst>
              <a:gs pos="0">
                <a:srgbClr val="6A79BA">
                  <a:alpha val="80000"/>
                </a:srgbClr>
              </a:gs>
              <a:gs pos="46000">
                <a:srgbClr val="6A79BA">
                  <a:alpha val="80000"/>
                </a:srgbClr>
              </a:gs>
              <a:gs pos="100000">
                <a:srgbClr val="3DCAD8">
                  <a:alpha val="80000"/>
                </a:srgbClr>
              </a:gs>
            </a:gsLst>
            <a:lin ang="180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8" name="Google Shape;308;g11817f1e899_4_264"/>
          <p:cNvSpPr/>
          <p:nvPr/>
        </p:nvSpPr>
        <p:spPr>
          <a:xfrm>
            <a:off x="3556000" y="864389"/>
            <a:ext cx="5080000" cy="768467"/>
          </a:xfrm>
          <a:prstGeom prst="rect">
            <a:avLst/>
          </a:prstGeom>
          <a:noFill/>
          <a:ln w="571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6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9" name="Google Shape;309;g11817f1e899_4_264"/>
          <p:cNvSpPr txBox="1"/>
          <p:nvPr/>
        </p:nvSpPr>
        <p:spPr>
          <a:xfrm>
            <a:off x="0" y="980060"/>
            <a:ext cx="1219200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fr-FR" sz="2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Préparer son terrain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10" name="Google Shape;310;g11817f1e899_4_264"/>
          <p:cNvCxnSpPr/>
          <p:nvPr/>
        </p:nvCxnSpPr>
        <p:spPr>
          <a:xfrm>
            <a:off x="11460480" y="6356350"/>
            <a:ext cx="0" cy="319052"/>
          </a:xfrm>
          <a:prstGeom prst="straightConnector1">
            <a:avLst/>
          </a:prstGeom>
          <a:noFill/>
          <a:ln w="28575" cap="flat" cmpd="sng">
            <a:solidFill>
              <a:srgbClr val="6A79BA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11" name="Google Shape;311;g11817f1e899_4_264"/>
          <p:cNvSpPr txBox="1"/>
          <p:nvPr/>
        </p:nvSpPr>
        <p:spPr>
          <a:xfrm>
            <a:off x="11493050" y="6323012"/>
            <a:ext cx="584649" cy="3857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fld id="{00000000-1234-1234-1234-123412341234}" type="slidenum">
              <a:rPr lang="fr-FR" sz="1600" b="0" i="0" u="none" strike="noStrike" cap="none">
                <a:solidFill>
                  <a:srgbClr val="6A79BA"/>
                </a:solidFill>
                <a:latin typeface="Arial"/>
                <a:ea typeface="Arial"/>
                <a:cs typeface="Arial"/>
                <a:sym typeface="Arial"/>
              </a:rPr>
              <a:t>18</a:t>
            </a:fld>
            <a:endParaRPr sz="1600" b="0" i="0" u="none" strike="noStrike" cap="none">
              <a:solidFill>
                <a:srgbClr val="6A79BA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12" name="Google Shape;312;g11817f1e899_4_26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77405" y="5847622"/>
            <a:ext cx="1167921" cy="819881"/>
          </a:xfrm>
          <a:prstGeom prst="rect">
            <a:avLst/>
          </a:prstGeom>
          <a:noFill/>
          <a:ln>
            <a:noFill/>
          </a:ln>
        </p:spPr>
      </p:pic>
      <p:sp>
        <p:nvSpPr>
          <p:cNvPr id="313" name="Google Shape;313;g11817f1e899_4_264"/>
          <p:cNvSpPr txBox="1"/>
          <p:nvPr/>
        </p:nvSpPr>
        <p:spPr>
          <a:xfrm>
            <a:off x="456497" y="3065627"/>
            <a:ext cx="3932399" cy="3924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fr-FR" sz="1300" b="1" i="0" u="none" strike="noStrike" cap="none">
                <a:solidFill>
                  <a:srgbClr val="6A79BA"/>
                </a:solidFill>
                <a:latin typeface="Arial"/>
                <a:ea typeface="Arial"/>
                <a:cs typeface="Arial"/>
                <a:sym typeface="Arial"/>
              </a:rPr>
              <a:t>Préparer son itinéraire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4" name="Google Shape;314;g11817f1e899_4_264"/>
          <p:cNvSpPr/>
          <p:nvPr/>
        </p:nvSpPr>
        <p:spPr>
          <a:xfrm>
            <a:off x="415248" y="3327800"/>
            <a:ext cx="5079900" cy="12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0" marR="0" lvl="0" indent="-2857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Arial"/>
              <a:buChar char="•"/>
            </a:pPr>
            <a:r>
              <a:rPr lang="fr-FR" sz="12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Essayer de passer sur </a:t>
            </a:r>
            <a:r>
              <a:rPr lang="fr-FR" sz="1200">
                <a:solidFill>
                  <a:srgbClr val="7F7F7F"/>
                </a:solidFill>
              </a:rPr>
              <a:t>la majeure  partie du territoire étudié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Arial"/>
              <a:buChar char="•"/>
            </a:pPr>
            <a:r>
              <a:rPr lang="fr-FR" sz="12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Passer par les chemins et </a:t>
            </a:r>
            <a:r>
              <a:rPr lang="fr-FR" sz="1200">
                <a:solidFill>
                  <a:srgbClr val="7F7F7F"/>
                </a:solidFill>
              </a:rPr>
              <a:t>r</a:t>
            </a:r>
            <a:r>
              <a:rPr lang="fr-FR" sz="12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outes publiques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Arial"/>
              <a:buChar char="•"/>
            </a:pPr>
            <a:r>
              <a:rPr lang="fr-FR" sz="12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Essayer de faire un cheminement logique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5" name="Google Shape;315;g11817f1e899_4_264"/>
          <p:cNvSpPr txBox="1"/>
          <p:nvPr/>
        </p:nvSpPr>
        <p:spPr>
          <a:xfrm>
            <a:off x="456497" y="4520254"/>
            <a:ext cx="4826703" cy="3924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fr-FR" sz="1300" b="1" i="0" u="none" strike="noStrike" cap="none">
                <a:solidFill>
                  <a:srgbClr val="6A79BA"/>
                </a:solidFill>
                <a:latin typeface="Arial"/>
                <a:ea typeface="Arial"/>
                <a:cs typeface="Arial"/>
                <a:sym typeface="Arial"/>
              </a:rPr>
              <a:t>Se rendre sur le terrain pour finaliser son parcours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6" name="Google Shape;316;g11817f1e899_4_264"/>
          <p:cNvSpPr/>
          <p:nvPr/>
        </p:nvSpPr>
        <p:spPr>
          <a:xfrm>
            <a:off x="415261" y="4885732"/>
            <a:ext cx="4732471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0" marR="0" lvl="0" indent="-2857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Arial"/>
              <a:buChar char="•"/>
            </a:pPr>
            <a:r>
              <a:rPr lang="fr-FR" sz="12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Voir si les informations sont toujours actuelles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Arial"/>
              <a:buChar char="•"/>
            </a:pPr>
            <a:r>
              <a:rPr lang="fr-FR" sz="12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Essayer de faire le cheminement : je peux passer partout?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Arial"/>
              <a:buChar char="•"/>
            </a:pPr>
            <a:r>
              <a:rPr lang="fr-FR" sz="12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Estimer si c’est faisable dans le temps imparti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1" name="Google Shape;321;g11817f1e899_4_27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8766" y="188322"/>
            <a:ext cx="11831997" cy="2688259"/>
          </a:xfrm>
          <a:prstGeom prst="rect">
            <a:avLst/>
          </a:prstGeom>
          <a:noFill/>
          <a:ln>
            <a:noFill/>
          </a:ln>
        </p:spPr>
      </p:pic>
      <p:sp>
        <p:nvSpPr>
          <p:cNvPr id="322" name="Google Shape;322;g11817f1e899_4_278"/>
          <p:cNvSpPr/>
          <p:nvPr/>
        </p:nvSpPr>
        <p:spPr>
          <a:xfrm>
            <a:off x="178767" y="180000"/>
            <a:ext cx="11831998" cy="2692517"/>
          </a:xfrm>
          <a:prstGeom prst="rect">
            <a:avLst/>
          </a:prstGeom>
          <a:gradFill>
            <a:gsLst>
              <a:gs pos="0">
                <a:srgbClr val="6A79BA">
                  <a:alpha val="80000"/>
                </a:srgbClr>
              </a:gs>
              <a:gs pos="46000">
                <a:srgbClr val="6A79BA">
                  <a:alpha val="80000"/>
                </a:srgbClr>
              </a:gs>
              <a:gs pos="100000">
                <a:srgbClr val="3DCAD8">
                  <a:alpha val="80000"/>
                </a:srgbClr>
              </a:gs>
            </a:gsLst>
            <a:lin ang="180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3" name="Google Shape;323;g11817f1e899_4_278"/>
          <p:cNvSpPr/>
          <p:nvPr/>
        </p:nvSpPr>
        <p:spPr>
          <a:xfrm>
            <a:off x="3556000" y="864389"/>
            <a:ext cx="5080000" cy="768467"/>
          </a:xfrm>
          <a:prstGeom prst="rect">
            <a:avLst/>
          </a:prstGeom>
          <a:noFill/>
          <a:ln w="571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6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4" name="Google Shape;324;g11817f1e899_4_278"/>
          <p:cNvSpPr txBox="1"/>
          <p:nvPr/>
        </p:nvSpPr>
        <p:spPr>
          <a:xfrm>
            <a:off x="0" y="980060"/>
            <a:ext cx="1219200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fr-FR" sz="2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Préparer son terrain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5" name="Google Shape;325;g11817f1e899_4_278"/>
          <p:cNvSpPr/>
          <p:nvPr/>
        </p:nvSpPr>
        <p:spPr>
          <a:xfrm>
            <a:off x="856344" y="2428140"/>
            <a:ext cx="10601093" cy="51835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fr-FR"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00000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26" name="Google Shape;326;g11817f1e899_4_278"/>
          <p:cNvCxnSpPr/>
          <p:nvPr/>
        </p:nvCxnSpPr>
        <p:spPr>
          <a:xfrm>
            <a:off x="11460480" y="6356350"/>
            <a:ext cx="0" cy="319052"/>
          </a:xfrm>
          <a:prstGeom prst="straightConnector1">
            <a:avLst/>
          </a:prstGeom>
          <a:noFill/>
          <a:ln w="28575" cap="flat" cmpd="sng">
            <a:solidFill>
              <a:srgbClr val="6A79BA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27" name="Google Shape;327;g11817f1e899_4_278"/>
          <p:cNvSpPr txBox="1"/>
          <p:nvPr/>
        </p:nvSpPr>
        <p:spPr>
          <a:xfrm>
            <a:off x="11493050" y="6323012"/>
            <a:ext cx="584649" cy="3857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fld id="{00000000-1234-1234-1234-123412341234}" type="slidenum">
              <a:rPr lang="fr-FR" sz="1600" b="0" i="0" u="none" strike="noStrike" cap="none">
                <a:solidFill>
                  <a:srgbClr val="6A79BA"/>
                </a:solidFill>
                <a:latin typeface="Arial"/>
                <a:ea typeface="Arial"/>
                <a:cs typeface="Arial"/>
                <a:sym typeface="Arial"/>
              </a:rPr>
              <a:t>19</a:t>
            </a:fld>
            <a:endParaRPr sz="1600" b="0" i="0" u="none" strike="noStrike" cap="none">
              <a:solidFill>
                <a:srgbClr val="6A79BA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28" name="Google Shape;328;g11817f1e899_4_27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77405" y="5847622"/>
            <a:ext cx="1167921" cy="819881"/>
          </a:xfrm>
          <a:prstGeom prst="rect">
            <a:avLst/>
          </a:prstGeom>
          <a:noFill/>
          <a:ln>
            <a:noFill/>
          </a:ln>
        </p:spPr>
      </p:pic>
      <p:sp>
        <p:nvSpPr>
          <p:cNvPr id="329" name="Google Shape;329;g11817f1e899_4_278"/>
          <p:cNvSpPr txBox="1"/>
          <p:nvPr/>
        </p:nvSpPr>
        <p:spPr>
          <a:xfrm>
            <a:off x="456497" y="3065627"/>
            <a:ext cx="3932399" cy="3924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fr-FR" sz="1300" b="1" i="0" u="none" strike="noStrike" cap="none">
                <a:solidFill>
                  <a:srgbClr val="6A79BA"/>
                </a:solidFill>
                <a:latin typeface="Arial"/>
                <a:ea typeface="Arial"/>
                <a:cs typeface="Arial"/>
                <a:sym typeface="Arial"/>
              </a:rPr>
              <a:t>Préparer son itinéraire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0" name="Google Shape;330;g11817f1e899_4_278"/>
          <p:cNvSpPr/>
          <p:nvPr/>
        </p:nvSpPr>
        <p:spPr>
          <a:xfrm>
            <a:off x="415247" y="3327800"/>
            <a:ext cx="5302500" cy="12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0" marR="0" lvl="0" indent="-2857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Arial"/>
              <a:buChar char="•"/>
            </a:pPr>
            <a:r>
              <a:rPr lang="fr-FR" sz="12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Essayer de passer sur </a:t>
            </a:r>
            <a:r>
              <a:rPr lang="fr-FR" sz="1200">
                <a:solidFill>
                  <a:srgbClr val="7F7F7F"/>
                </a:solidFill>
              </a:rPr>
              <a:t>la majeure  partie du territoire étudié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Arial"/>
              <a:buChar char="•"/>
            </a:pPr>
            <a:r>
              <a:rPr lang="fr-FR" sz="12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Passer par les chemins et </a:t>
            </a:r>
            <a:r>
              <a:rPr lang="fr-FR" sz="1200">
                <a:solidFill>
                  <a:srgbClr val="7F7F7F"/>
                </a:solidFill>
              </a:rPr>
              <a:t>r</a:t>
            </a:r>
            <a:r>
              <a:rPr lang="fr-FR" sz="12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outes publiques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Arial"/>
              <a:buChar char="•"/>
            </a:pPr>
            <a:r>
              <a:rPr lang="fr-FR" sz="12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Essayer de faire un cheminement logique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1" name="Google Shape;331;g11817f1e899_4_278"/>
          <p:cNvSpPr txBox="1"/>
          <p:nvPr/>
        </p:nvSpPr>
        <p:spPr>
          <a:xfrm>
            <a:off x="456496" y="4599754"/>
            <a:ext cx="4286100" cy="2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fr-FR" sz="1300" b="1" i="0" u="none" strike="noStrike" cap="none">
                <a:solidFill>
                  <a:srgbClr val="6A79BA"/>
                </a:solidFill>
                <a:latin typeface="Arial"/>
                <a:ea typeface="Arial"/>
                <a:cs typeface="Arial"/>
                <a:sym typeface="Arial"/>
              </a:rPr>
              <a:t>Se rendre sur le terrain pour finaliser son parcours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2" name="Google Shape;332;g11817f1e899_4_278"/>
          <p:cNvSpPr/>
          <p:nvPr/>
        </p:nvSpPr>
        <p:spPr>
          <a:xfrm>
            <a:off x="415262" y="4885732"/>
            <a:ext cx="4651210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0" marR="0" lvl="0" indent="-2857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Arial"/>
              <a:buChar char="•"/>
            </a:pPr>
            <a:r>
              <a:rPr lang="fr-FR" sz="12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Voir si les informations sont toujours actuelles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Arial"/>
              <a:buChar char="•"/>
            </a:pPr>
            <a:r>
              <a:rPr lang="fr-FR" sz="12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Essayer de faire le cheminement : je peux passer partout?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Arial"/>
              <a:buChar char="•"/>
            </a:pPr>
            <a:r>
              <a:rPr lang="fr-FR" sz="12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Estimer si c’est faisable dans le temps imparti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33" name="Google Shape;333;g11817f1e899_4_27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066473" y="2392529"/>
            <a:ext cx="3788489" cy="2131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4" name="Google Shape;334;g11817f1e899_4_27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854960" y="2946499"/>
            <a:ext cx="2278705" cy="3452583"/>
          </a:xfrm>
          <a:prstGeom prst="rect">
            <a:avLst/>
          </a:prstGeom>
          <a:noFill/>
          <a:ln>
            <a:noFill/>
          </a:ln>
        </p:spPr>
      </p:pic>
      <p:pic>
        <p:nvPicPr>
          <p:cNvPr id="335" name="Google Shape;335;g11817f1e899_4_278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066471" y="4524317"/>
            <a:ext cx="3788489" cy="23678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Google Shape;43;g11817f1e899_4_30"/>
          <p:cNvPicPr preferRelativeResize="0"/>
          <p:nvPr/>
        </p:nvPicPr>
        <p:blipFill rotWithShape="1">
          <a:blip r:embed="rId3">
            <a:alphaModFix/>
          </a:blip>
          <a:srcRect r="-10"/>
          <a:stretch/>
        </p:blipFill>
        <p:spPr>
          <a:xfrm>
            <a:off x="181235" y="179999"/>
            <a:ext cx="11831996" cy="6495403"/>
          </a:xfrm>
          <a:prstGeom prst="rect">
            <a:avLst/>
          </a:prstGeom>
          <a:noFill/>
          <a:ln>
            <a:noFill/>
          </a:ln>
        </p:spPr>
      </p:pic>
      <p:sp>
        <p:nvSpPr>
          <p:cNvPr id="44" name="Google Shape;44;g11817f1e899_4_30"/>
          <p:cNvSpPr/>
          <p:nvPr/>
        </p:nvSpPr>
        <p:spPr>
          <a:xfrm>
            <a:off x="178766" y="179999"/>
            <a:ext cx="11832000" cy="6495300"/>
          </a:xfrm>
          <a:prstGeom prst="rect">
            <a:avLst/>
          </a:prstGeom>
          <a:gradFill>
            <a:gsLst>
              <a:gs pos="0">
                <a:srgbClr val="6A79BA">
                  <a:alpha val="80000"/>
                </a:srgbClr>
              </a:gs>
              <a:gs pos="46000">
                <a:srgbClr val="6A79BA">
                  <a:alpha val="80000"/>
                </a:srgbClr>
              </a:gs>
              <a:gs pos="100000">
                <a:srgbClr val="3DCAD8">
                  <a:alpha val="80000"/>
                </a:srgbClr>
              </a:gs>
            </a:gsLst>
            <a:lin ang="18000042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" name="Google Shape;45;g11817f1e899_4_30"/>
          <p:cNvSpPr/>
          <p:nvPr/>
        </p:nvSpPr>
        <p:spPr>
          <a:xfrm>
            <a:off x="3853542" y="864389"/>
            <a:ext cx="4380600" cy="768600"/>
          </a:xfrm>
          <a:prstGeom prst="rect">
            <a:avLst/>
          </a:prstGeom>
          <a:noFill/>
          <a:ln w="571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6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" name="Google Shape;46;g11817f1e899_4_30"/>
          <p:cNvSpPr txBox="1"/>
          <p:nvPr/>
        </p:nvSpPr>
        <p:spPr>
          <a:xfrm>
            <a:off x="0" y="980060"/>
            <a:ext cx="121920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fr-FR" sz="2800">
                <a:solidFill>
                  <a:schemeClr val="lt1"/>
                </a:solidFill>
              </a:rPr>
              <a:t>Pourquoi un ONCB?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" name="Google Shape;47;g11817f1e899_4_30"/>
          <p:cNvSpPr txBox="1"/>
          <p:nvPr/>
        </p:nvSpPr>
        <p:spPr>
          <a:xfrm>
            <a:off x="948350" y="2485650"/>
            <a:ext cx="10302000" cy="222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473710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1"/>
              </a:solidFill>
              <a:highlight>
                <a:srgbClr val="FFFFFF"/>
              </a:highlight>
            </a:endParaRPr>
          </a:p>
          <a:p>
            <a:pPr marL="0" lvl="0" indent="0" algn="ctr" rtl="0">
              <a:spcBef>
                <a:spcPts val="800"/>
              </a:spcBef>
              <a:spcAft>
                <a:spcPts val="0"/>
              </a:spcAft>
              <a:buNone/>
            </a:pPr>
            <a:r>
              <a:rPr lang="fr-FR" sz="1600">
                <a:solidFill>
                  <a:schemeClr val="lt1"/>
                </a:solidFill>
              </a:rPr>
              <a:t>Recenser les oiseaux dits “communs” de Bretagne</a:t>
            </a:r>
            <a:endParaRPr sz="1600">
              <a:solidFill>
                <a:schemeClr val="lt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600">
                <a:solidFill>
                  <a:schemeClr val="lt1"/>
                </a:solidFill>
              </a:rPr>
              <a:t>en terme de fréquence et de densité</a:t>
            </a:r>
            <a:endParaRPr sz="1600">
              <a:solidFill>
                <a:schemeClr val="lt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lt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600">
                <a:solidFill>
                  <a:schemeClr val="lt1"/>
                </a:solidFill>
              </a:rPr>
              <a:t>Étudier leur répartition dans les paysages dits de “nature ordinaire”</a:t>
            </a:r>
            <a:endParaRPr sz="1600">
              <a:solidFill>
                <a:schemeClr val="lt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lt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600">
                <a:solidFill>
                  <a:schemeClr val="lt1"/>
                </a:solidFill>
              </a:rPr>
              <a:t>Etudier l’évolution des populations d’oiseaux nicheurs communs (à long terme)</a:t>
            </a:r>
            <a:endParaRPr sz="1600"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0" name="Google Shape;340;g11817f1e899_4_29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8766" y="188322"/>
            <a:ext cx="11831997" cy="2688259"/>
          </a:xfrm>
          <a:prstGeom prst="rect">
            <a:avLst/>
          </a:prstGeom>
          <a:noFill/>
          <a:ln>
            <a:noFill/>
          </a:ln>
        </p:spPr>
      </p:pic>
      <p:sp>
        <p:nvSpPr>
          <p:cNvPr id="341" name="Google Shape;341;g11817f1e899_4_296"/>
          <p:cNvSpPr/>
          <p:nvPr/>
        </p:nvSpPr>
        <p:spPr>
          <a:xfrm>
            <a:off x="178767" y="180000"/>
            <a:ext cx="11831998" cy="2692517"/>
          </a:xfrm>
          <a:prstGeom prst="rect">
            <a:avLst/>
          </a:prstGeom>
          <a:gradFill>
            <a:gsLst>
              <a:gs pos="0">
                <a:srgbClr val="6A79BA">
                  <a:alpha val="80000"/>
                </a:srgbClr>
              </a:gs>
              <a:gs pos="46000">
                <a:srgbClr val="6A79BA">
                  <a:alpha val="80000"/>
                </a:srgbClr>
              </a:gs>
              <a:gs pos="100000">
                <a:srgbClr val="3DCAD8">
                  <a:alpha val="80000"/>
                </a:srgbClr>
              </a:gs>
            </a:gsLst>
            <a:lin ang="180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2" name="Google Shape;342;g11817f1e899_4_296"/>
          <p:cNvSpPr/>
          <p:nvPr/>
        </p:nvSpPr>
        <p:spPr>
          <a:xfrm>
            <a:off x="3556000" y="864389"/>
            <a:ext cx="5080000" cy="768467"/>
          </a:xfrm>
          <a:prstGeom prst="rect">
            <a:avLst/>
          </a:prstGeom>
          <a:noFill/>
          <a:ln w="571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6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3" name="Google Shape;343;g11817f1e899_4_296"/>
          <p:cNvSpPr txBox="1"/>
          <p:nvPr/>
        </p:nvSpPr>
        <p:spPr>
          <a:xfrm>
            <a:off x="0" y="980060"/>
            <a:ext cx="1219200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fr-FR" sz="2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Préparer son terrain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4" name="Google Shape;344;g11817f1e899_4_296"/>
          <p:cNvSpPr/>
          <p:nvPr/>
        </p:nvSpPr>
        <p:spPr>
          <a:xfrm>
            <a:off x="856344" y="2428140"/>
            <a:ext cx="10601093" cy="51835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fr-FR"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00000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45" name="Google Shape;345;g11817f1e899_4_296"/>
          <p:cNvCxnSpPr/>
          <p:nvPr/>
        </p:nvCxnSpPr>
        <p:spPr>
          <a:xfrm>
            <a:off x="11460480" y="6356350"/>
            <a:ext cx="0" cy="319052"/>
          </a:xfrm>
          <a:prstGeom prst="straightConnector1">
            <a:avLst/>
          </a:prstGeom>
          <a:noFill/>
          <a:ln w="28575" cap="flat" cmpd="sng">
            <a:solidFill>
              <a:srgbClr val="6A79BA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46" name="Google Shape;346;g11817f1e899_4_296"/>
          <p:cNvSpPr txBox="1"/>
          <p:nvPr/>
        </p:nvSpPr>
        <p:spPr>
          <a:xfrm>
            <a:off x="11493050" y="6323012"/>
            <a:ext cx="584649" cy="3857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fld id="{00000000-1234-1234-1234-123412341234}" type="slidenum">
              <a:rPr lang="fr-FR" sz="1600" b="0" i="0" u="none" strike="noStrike" cap="none">
                <a:solidFill>
                  <a:srgbClr val="6A79BA"/>
                </a:solidFill>
                <a:latin typeface="Arial"/>
                <a:ea typeface="Arial"/>
                <a:cs typeface="Arial"/>
                <a:sym typeface="Arial"/>
              </a:rPr>
              <a:t>20</a:t>
            </a:fld>
            <a:endParaRPr sz="1600" b="0" i="0" u="none" strike="noStrike" cap="none">
              <a:solidFill>
                <a:srgbClr val="6A79BA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47" name="Google Shape;347;g11817f1e899_4_29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77405" y="5847622"/>
            <a:ext cx="1167921" cy="819881"/>
          </a:xfrm>
          <a:prstGeom prst="rect">
            <a:avLst/>
          </a:prstGeom>
          <a:noFill/>
          <a:ln>
            <a:noFill/>
          </a:ln>
        </p:spPr>
      </p:pic>
      <p:sp>
        <p:nvSpPr>
          <p:cNvPr id="348" name="Google Shape;348;g11817f1e899_4_296"/>
          <p:cNvSpPr txBox="1"/>
          <p:nvPr/>
        </p:nvSpPr>
        <p:spPr>
          <a:xfrm>
            <a:off x="456497" y="3065627"/>
            <a:ext cx="3932399" cy="3924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fr-FR" sz="1300" b="1" i="0" u="none" strike="noStrike" cap="none">
                <a:solidFill>
                  <a:srgbClr val="6A79BA"/>
                </a:solidFill>
                <a:latin typeface="Arial"/>
                <a:ea typeface="Arial"/>
                <a:cs typeface="Arial"/>
                <a:sym typeface="Arial"/>
              </a:rPr>
              <a:t>Préparer son itinéraire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9" name="Google Shape;349;g11817f1e899_4_296"/>
          <p:cNvSpPr/>
          <p:nvPr/>
        </p:nvSpPr>
        <p:spPr>
          <a:xfrm>
            <a:off x="415249" y="3327800"/>
            <a:ext cx="4837200" cy="12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0" marR="0" lvl="0" indent="-2857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Arial"/>
              <a:buChar char="•"/>
            </a:pPr>
            <a:r>
              <a:rPr lang="fr-FR" sz="12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Essayer de passer sur </a:t>
            </a:r>
            <a:r>
              <a:rPr lang="fr-FR" sz="1200">
                <a:solidFill>
                  <a:srgbClr val="7F7F7F"/>
                </a:solidFill>
              </a:rPr>
              <a:t>la majeure  partie du territoire étudié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Arial"/>
              <a:buChar char="•"/>
            </a:pPr>
            <a:r>
              <a:rPr lang="fr-FR" sz="12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Passer par les chemins et </a:t>
            </a:r>
            <a:r>
              <a:rPr lang="fr-FR" sz="1200">
                <a:solidFill>
                  <a:srgbClr val="7F7F7F"/>
                </a:solidFill>
              </a:rPr>
              <a:t>r</a:t>
            </a:r>
            <a:r>
              <a:rPr lang="fr-FR" sz="12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outes publiques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Arial"/>
              <a:buChar char="•"/>
            </a:pPr>
            <a:r>
              <a:rPr lang="fr-FR" sz="12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Essayer de faire un cheminement logique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0" name="Google Shape;350;g11817f1e899_4_296"/>
          <p:cNvSpPr txBox="1"/>
          <p:nvPr/>
        </p:nvSpPr>
        <p:spPr>
          <a:xfrm>
            <a:off x="456496" y="4599754"/>
            <a:ext cx="4286100" cy="2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fr-FR" sz="1300" b="1" i="0" u="none" strike="noStrike" cap="none">
                <a:solidFill>
                  <a:srgbClr val="6A79BA"/>
                </a:solidFill>
                <a:latin typeface="Arial"/>
                <a:ea typeface="Arial"/>
                <a:cs typeface="Arial"/>
                <a:sym typeface="Arial"/>
              </a:rPr>
              <a:t>Se rendre sur le terrain pour finaliser son parcours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1" name="Google Shape;351;g11817f1e899_4_296"/>
          <p:cNvSpPr/>
          <p:nvPr/>
        </p:nvSpPr>
        <p:spPr>
          <a:xfrm>
            <a:off x="415262" y="4885732"/>
            <a:ext cx="4651210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0" marR="0" lvl="0" indent="-2857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Arial"/>
              <a:buChar char="•"/>
            </a:pPr>
            <a:r>
              <a:rPr lang="fr-FR" sz="12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Voir si les informations sont toujours actuelles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Arial"/>
              <a:buChar char="•"/>
            </a:pPr>
            <a:r>
              <a:rPr lang="fr-FR" sz="12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Essayer de faire le cheminement : je peux passer partout?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Arial"/>
              <a:buChar char="•"/>
            </a:pPr>
            <a:r>
              <a:rPr lang="fr-FR" sz="12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Estimer si c’est faisable dans le temps imparti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52" name="Google Shape;352;g11817f1e899_4_29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955306" y="2446686"/>
            <a:ext cx="3597419" cy="2482219"/>
          </a:xfrm>
          <a:prstGeom prst="rect">
            <a:avLst/>
          </a:prstGeom>
          <a:noFill/>
          <a:ln>
            <a:noFill/>
          </a:ln>
        </p:spPr>
      </p:pic>
      <p:pic>
        <p:nvPicPr>
          <p:cNvPr id="353" name="Google Shape;353;g11817f1e899_4_29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552725" y="2448994"/>
            <a:ext cx="1847850" cy="2466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4" name="Google Shape;354;g11817f1e899_4_29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689453" y="4920316"/>
            <a:ext cx="2711122" cy="1805361"/>
          </a:xfrm>
          <a:prstGeom prst="rect">
            <a:avLst/>
          </a:prstGeom>
          <a:noFill/>
          <a:ln>
            <a:noFill/>
          </a:ln>
        </p:spPr>
      </p:pic>
      <p:pic>
        <p:nvPicPr>
          <p:cNvPr id="355" name="Google Shape;355;g11817f1e899_4_296"/>
          <p:cNvPicPr preferRelativeResize="0"/>
          <p:nvPr/>
        </p:nvPicPr>
        <p:blipFill rotWithShape="1">
          <a:blip r:embed="rId8">
            <a:alphaModFix/>
          </a:blip>
          <a:srcRect b="10963"/>
          <a:stretch/>
        </p:blipFill>
        <p:spPr>
          <a:xfrm>
            <a:off x="4955306" y="4913298"/>
            <a:ext cx="2760364" cy="18092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0" name="Google Shape;360;g11817f1e899_4_3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8766" y="188322"/>
            <a:ext cx="11831997" cy="2688259"/>
          </a:xfrm>
          <a:prstGeom prst="rect">
            <a:avLst/>
          </a:prstGeom>
          <a:noFill/>
          <a:ln>
            <a:noFill/>
          </a:ln>
        </p:spPr>
      </p:pic>
      <p:sp>
        <p:nvSpPr>
          <p:cNvPr id="361" name="Google Shape;361;g11817f1e899_4_315"/>
          <p:cNvSpPr/>
          <p:nvPr/>
        </p:nvSpPr>
        <p:spPr>
          <a:xfrm>
            <a:off x="178767" y="180000"/>
            <a:ext cx="11831998" cy="2692517"/>
          </a:xfrm>
          <a:prstGeom prst="rect">
            <a:avLst/>
          </a:prstGeom>
          <a:gradFill>
            <a:gsLst>
              <a:gs pos="0">
                <a:srgbClr val="6A79BA">
                  <a:alpha val="80000"/>
                </a:srgbClr>
              </a:gs>
              <a:gs pos="46000">
                <a:srgbClr val="6A79BA">
                  <a:alpha val="80000"/>
                </a:srgbClr>
              </a:gs>
              <a:gs pos="100000">
                <a:srgbClr val="3DCAD8">
                  <a:alpha val="80000"/>
                </a:srgbClr>
              </a:gs>
            </a:gsLst>
            <a:lin ang="180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2" name="Google Shape;362;g11817f1e899_4_315"/>
          <p:cNvSpPr/>
          <p:nvPr/>
        </p:nvSpPr>
        <p:spPr>
          <a:xfrm>
            <a:off x="3556000" y="864389"/>
            <a:ext cx="5080000" cy="768467"/>
          </a:xfrm>
          <a:prstGeom prst="rect">
            <a:avLst/>
          </a:prstGeom>
          <a:noFill/>
          <a:ln w="571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6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3" name="Google Shape;363;g11817f1e899_4_315"/>
          <p:cNvSpPr txBox="1"/>
          <p:nvPr/>
        </p:nvSpPr>
        <p:spPr>
          <a:xfrm>
            <a:off x="0" y="980060"/>
            <a:ext cx="1219200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fr-FR" sz="2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Préparer son terrain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4" name="Google Shape;364;g11817f1e899_4_315"/>
          <p:cNvSpPr txBox="1"/>
          <p:nvPr/>
        </p:nvSpPr>
        <p:spPr>
          <a:xfrm>
            <a:off x="8036560" y="6372124"/>
            <a:ext cx="3394074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fr-FR" sz="1100">
                <a:solidFill>
                  <a:srgbClr val="6A79BA"/>
                </a:solidFill>
              </a:rPr>
              <a:t>17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65" name="Google Shape;365;g11817f1e899_4_315"/>
          <p:cNvCxnSpPr/>
          <p:nvPr/>
        </p:nvCxnSpPr>
        <p:spPr>
          <a:xfrm>
            <a:off x="11460480" y="6356350"/>
            <a:ext cx="0" cy="319052"/>
          </a:xfrm>
          <a:prstGeom prst="straightConnector1">
            <a:avLst/>
          </a:prstGeom>
          <a:noFill/>
          <a:ln w="28575" cap="flat" cmpd="sng">
            <a:solidFill>
              <a:srgbClr val="6A79BA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366" name="Google Shape;366;g11817f1e899_4_31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77405" y="5847622"/>
            <a:ext cx="1167921" cy="819881"/>
          </a:xfrm>
          <a:prstGeom prst="rect">
            <a:avLst/>
          </a:prstGeom>
          <a:noFill/>
          <a:ln>
            <a:noFill/>
          </a:ln>
        </p:spPr>
      </p:pic>
      <p:sp>
        <p:nvSpPr>
          <p:cNvPr id="367" name="Google Shape;367;g11817f1e899_4_315"/>
          <p:cNvSpPr txBox="1"/>
          <p:nvPr/>
        </p:nvSpPr>
        <p:spPr>
          <a:xfrm>
            <a:off x="456497" y="3065627"/>
            <a:ext cx="3932399" cy="3924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fr-FR" sz="1300" b="1" i="0" u="none" strike="noStrike" cap="none">
                <a:solidFill>
                  <a:srgbClr val="6A79BA"/>
                </a:solidFill>
                <a:latin typeface="Arial"/>
                <a:ea typeface="Arial"/>
                <a:cs typeface="Arial"/>
                <a:sym typeface="Arial"/>
              </a:rPr>
              <a:t>Préparer son itinéraire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8" name="Google Shape;368;g11817f1e899_4_315"/>
          <p:cNvSpPr/>
          <p:nvPr/>
        </p:nvSpPr>
        <p:spPr>
          <a:xfrm>
            <a:off x="415249" y="3327800"/>
            <a:ext cx="4917000" cy="12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0" marR="0" lvl="0" indent="-2857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Arial"/>
              <a:buChar char="•"/>
            </a:pPr>
            <a:r>
              <a:rPr lang="fr-FR" sz="12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Essayer de passer sur l</a:t>
            </a:r>
            <a:r>
              <a:rPr lang="fr-FR" sz="1200">
                <a:solidFill>
                  <a:srgbClr val="7F7F7F"/>
                </a:solidFill>
              </a:rPr>
              <a:t>la majeure  partie du territoire étudié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Arial"/>
              <a:buChar char="•"/>
            </a:pPr>
            <a:r>
              <a:rPr lang="fr-FR" sz="12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Passer par les chemins et </a:t>
            </a:r>
            <a:r>
              <a:rPr lang="fr-FR" sz="1200">
                <a:solidFill>
                  <a:srgbClr val="7F7F7F"/>
                </a:solidFill>
              </a:rPr>
              <a:t>r</a:t>
            </a:r>
            <a:r>
              <a:rPr lang="fr-FR" sz="12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outes publiques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Arial"/>
              <a:buChar char="•"/>
            </a:pPr>
            <a:r>
              <a:rPr lang="fr-FR" sz="12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Essayer de faire un cheminement logique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9" name="Google Shape;369;g11817f1e899_4_315"/>
          <p:cNvSpPr txBox="1"/>
          <p:nvPr/>
        </p:nvSpPr>
        <p:spPr>
          <a:xfrm>
            <a:off x="456497" y="4623561"/>
            <a:ext cx="5038200" cy="2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fr-FR" sz="1300" b="1" i="0" u="none" strike="noStrike" cap="none">
                <a:solidFill>
                  <a:srgbClr val="6A79BA"/>
                </a:solidFill>
                <a:latin typeface="Arial"/>
                <a:ea typeface="Arial"/>
                <a:cs typeface="Arial"/>
                <a:sym typeface="Arial"/>
              </a:rPr>
              <a:t>Se rendre sur le terrain pour finaliser son parcours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0" name="Google Shape;370;g11817f1e899_4_315"/>
          <p:cNvSpPr/>
          <p:nvPr/>
        </p:nvSpPr>
        <p:spPr>
          <a:xfrm>
            <a:off x="415262" y="4885732"/>
            <a:ext cx="4497560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0" marR="0" lvl="0" indent="-2857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Arial"/>
              <a:buChar char="•"/>
            </a:pPr>
            <a:r>
              <a:rPr lang="fr-FR" sz="12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Voir si les informations sont toujours actuelles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Arial"/>
              <a:buChar char="•"/>
            </a:pPr>
            <a:r>
              <a:rPr lang="fr-FR" sz="12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Essayer de faire le cheminement : je peux passer partout?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Arial"/>
              <a:buChar char="•"/>
            </a:pPr>
            <a:r>
              <a:rPr lang="fr-FR" sz="12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Estimer si c’est faisable dans le temps imparti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71" name="Google Shape;371;g11817f1e899_4_31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912822" y="3134688"/>
            <a:ext cx="3309625" cy="2484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72" name="Google Shape;372;g11817f1e899_4_31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502733" y="3134688"/>
            <a:ext cx="3309625" cy="24822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7" name="Google Shape;377;g11817f1e899_4_331"/>
          <p:cNvPicPr preferRelativeResize="0"/>
          <p:nvPr/>
        </p:nvPicPr>
        <p:blipFill rotWithShape="1">
          <a:blip r:embed="rId3">
            <a:alphaModFix/>
          </a:blip>
          <a:srcRect r="-11"/>
          <a:stretch/>
        </p:blipFill>
        <p:spPr>
          <a:xfrm>
            <a:off x="181235" y="179999"/>
            <a:ext cx="11831998" cy="6495402"/>
          </a:xfrm>
          <a:prstGeom prst="rect">
            <a:avLst/>
          </a:prstGeom>
          <a:noFill/>
          <a:ln>
            <a:noFill/>
          </a:ln>
        </p:spPr>
      </p:pic>
      <p:sp>
        <p:nvSpPr>
          <p:cNvPr id="378" name="Google Shape;378;g11817f1e899_4_331"/>
          <p:cNvSpPr/>
          <p:nvPr/>
        </p:nvSpPr>
        <p:spPr>
          <a:xfrm>
            <a:off x="179997" y="179998"/>
            <a:ext cx="11831999" cy="6495402"/>
          </a:xfrm>
          <a:prstGeom prst="rect">
            <a:avLst/>
          </a:prstGeom>
          <a:gradFill>
            <a:gsLst>
              <a:gs pos="0">
                <a:srgbClr val="6A79BA">
                  <a:alpha val="80000"/>
                </a:srgbClr>
              </a:gs>
              <a:gs pos="46000">
                <a:srgbClr val="6A79BA">
                  <a:alpha val="80000"/>
                </a:srgbClr>
              </a:gs>
              <a:gs pos="100000">
                <a:srgbClr val="3DCAD8">
                  <a:alpha val="80000"/>
                </a:srgbClr>
              </a:gs>
            </a:gsLst>
            <a:lin ang="180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9" name="Google Shape;379;g11817f1e899_4_331"/>
          <p:cNvSpPr txBox="1"/>
          <p:nvPr/>
        </p:nvSpPr>
        <p:spPr>
          <a:xfrm>
            <a:off x="3213100" y="2822466"/>
            <a:ext cx="5765800" cy="794403"/>
          </a:xfrm>
          <a:prstGeom prst="rect">
            <a:avLst/>
          </a:prstGeom>
          <a:noFill/>
          <a:ln w="571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180000" rIns="91425" bIns="1800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fr-FR" sz="2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Faire ses observations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80" name="Google Shape;380;g11817f1e899_4_331"/>
          <p:cNvCxnSpPr/>
          <p:nvPr/>
        </p:nvCxnSpPr>
        <p:spPr>
          <a:xfrm>
            <a:off x="11460480" y="6356350"/>
            <a:ext cx="0" cy="319052"/>
          </a:xfrm>
          <a:prstGeom prst="straightConnector1">
            <a:avLst/>
          </a:prstGeom>
          <a:noFill/>
          <a:ln w="2857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81" name="Google Shape;381;g11817f1e899_4_331"/>
          <p:cNvSpPr txBox="1"/>
          <p:nvPr/>
        </p:nvSpPr>
        <p:spPr>
          <a:xfrm>
            <a:off x="11493050" y="6323012"/>
            <a:ext cx="548791" cy="3857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fld id="{00000000-1234-1234-1234-123412341234}" type="slidenum">
              <a:rPr lang="fr-FR"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22</a:t>
            </a:fld>
            <a:endParaRPr sz="16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g11817f1e899_4_339"/>
          <p:cNvSpPr/>
          <p:nvPr/>
        </p:nvSpPr>
        <p:spPr>
          <a:xfrm>
            <a:off x="5359871" y="4580684"/>
            <a:ext cx="1825574" cy="671814"/>
          </a:xfrm>
          <a:prstGeom prst="rect">
            <a:avLst/>
          </a:prstGeom>
          <a:gradFill>
            <a:gsLst>
              <a:gs pos="0">
                <a:schemeClr val="accent5"/>
              </a:gs>
              <a:gs pos="100000">
                <a:srgbClr val="FF0000">
                  <a:alpha val="29411"/>
                </a:srgbClr>
              </a:gs>
            </a:gsLst>
            <a:lin ang="0" scaled="0"/>
          </a:gradFill>
          <a:ln w="12700" cap="flat" cmpd="sng">
            <a:solidFill>
              <a:srgbClr val="AC5B2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87" name="Google Shape;387;g11817f1e899_4_33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929948" y="3933197"/>
            <a:ext cx="643467" cy="643467"/>
          </a:xfrm>
          <a:prstGeom prst="rect">
            <a:avLst/>
          </a:prstGeom>
          <a:noFill/>
          <a:ln>
            <a:noFill/>
          </a:ln>
        </p:spPr>
      </p:pic>
      <p:pic>
        <p:nvPicPr>
          <p:cNvPr id="388" name="Google Shape;388;g11817f1e899_4_33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990755" y="3847388"/>
            <a:ext cx="685800" cy="685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9" name="Google Shape;389;g11817f1e899_4_33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147163" y="4030810"/>
            <a:ext cx="454182" cy="454182"/>
          </a:xfrm>
          <a:prstGeom prst="rect">
            <a:avLst/>
          </a:prstGeom>
          <a:noFill/>
          <a:ln>
            <a:noFill/>
          </a:ln>
        </p:spPr>
      </p:pic>
      <p:pic>
        <p:nvPicPr>
          <p:cNvPr id="390" name="Google Shape;390;g11817f1e899_4_33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78766" y="188322"/>
            <a:ext cx="11831997" cy="2688259"/>
          </a:xfrm>
          <a:prstGeom prst="rect">
            <a:avLst/>
          </a:prstGeom>
          <a:noFill/>
          <a:ln>
            <a:noFill/>
          </a:ln>
        </p:spPr>
      </p:pic>
      <p:sp>
        <p:nvSpPr>
          <p:cNvPr id="391" name="Google Shape;391;g11817f1e899_4_339"/>
          <p:cNvSpPr/>
          <p:nvPr/>
        </p:nvSpPr>
        <p:spPr>
          <a:xfrm>
            <a:off x="178767" y="180000"/>
            <a:ext cx="11831998" cy="2692517"/>
          </a:xfrm>
          <a:prstGeom prst="rect">
            <a:avLst/>
          </a:prstGeom>
          <a:gradFill>
            <a:gsLst>
              <a:gs pos="0">
                <a:srgbClr val="6A79BA">
                  <a:alpha val="80000"/>
                </a:srgbClr>
              </a:gs>
              <a:gs pos="46000">
                <a:srgbClr val="6A79BA">
                  <a:alpha val="80000"/>
                </a:srgbClr>
              </a:gs>
              <a:gs pos="100000">
                <a:srgbClr val="3DCAD8">
                  <a:alpha val="80000"/>
                </a:srgbClr>
              </a:gs>
            </a:gsLst>
            <a:lin ang="180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2" name="Google Shape;392;g11817f1e899_4_339"/>
          <p:cNvSpPr/>
          <p:nvPr/>
        </p:nvSpPr>
        <p:spPr>
          <a:xfrm>
            <a:off x="3556000" y="864389"/>
            <a:ext cx="5080000" cy="768467"/>
          </a:xfrm>
          <a:prstGeom prst="rect">
            <a:avLst/>
          </a:prstGeom>
          <a:noFill/>
          <a:ln w="571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6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3" name="Google Shape;393;g11817f1e899_4_339"/>
          <p:cNvSpPr txBox="1"/>
          <p:nvPr/>
        </p:nvSpPr>
        <p:spPr>
          <a:xfrm>
            <a:off x="0" y="980060"/>
            <a:ext cx="1219200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fr-FR" sz="2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Faire ses observations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4" name="Google Shape;394;g11817f1e899_4_339"/>
          <p:cNvSpPr txBox="1"/>
          <p:nvPr/>
        </p:nvSpPr>
        <p:spPr>
          <a:xfrm>
            <a:off x="4945056" y="3164720"/>
            <a:ext cx="3932399" cy="3599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fr-FR" sz="1300" b="1" i="0" u="none" strike="noStrike" cap="none">
                <a:solidFill>
                  <a:srgbClr val="6A79BA"/>
                </a:solidFill>
                <a:latin typeface="Arial"/>
                <a:ea typeface="Arial"/>
                <a:cs typeface="Arial"/>
                <a:sym typeface="Arial"/>
              </a:rPr>
              <a:t>Période d’observation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95" name="Google Shape;395;g11817f1e899_4_339"/>
          <p:cNvCxnSpPr/>
          <p:nvPr/>
        </p:nvCxnSpPr>
        <p:spPr>
          <a:xfrm>
            <a:off x="11460480" y="6356350"/>
            <a:ext cx="0" cy="319052"/>
          </a:xfrm>
          <a:prstGeom prst="straightConnector1">
            <a:avLst/>
          </a:prstGeom>
          <a:noFill/>
          <a:ln w="28575" cap="flat" cmpd="sng">
            <a:solidFill>
              <a:srgbClr val="6A79BA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96" name="Google Shape;396;g11817f1e899_4_339"/>
          <p:cNvSpPr txBox="1"/>
          <p:nvPr/>
        </p:nvSpPr>
        <p:spPr>
          <a:xfrm>
            <a:off x="11493050" y="6323012"/>
            <a:ext cx="584649" cy="3857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fld id="{00000000-1234-1234-1234-123412341234}" type="slidenum">
              <a:rPr lang="fr-FR" sz="1600" b="0" i="0" u="none" strike="noStrike" cap="none">
                <a:solidFill>
                  <a:srgbClr val="6A79BA"/>
                </a:solidFill>
                <a:latin typeface="Arial"/>
                <a:ea typeface="Arial"/>
                <a:cs typeface="Arial"/>
                <a:sym typeface="Arial"/>
              </a:rPr>
              <a:t>23</a:t>
            </a:fld>
            <a:endParaRPr sz="1600" b="0" i="0" u="none" strike="noStrike" cap="none">
              <a:solidFill>
                <a:srgbClr val="6A79BA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97" name="Google Shape;397;g11817f1e899_4_339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77405" y="5847622"/>
            <a:ext cx="1167921" cy="819881"/>
          </a:xfrm>
          <a:prstGeom prst="rect">
            <a:avLst/>
          </a:prstGeom>
          <a:noFill/>
          <a:ln>
            <a:noFill/>
          </a:ln>
        </p:spPr>
      </p:pic>
      <p:sp>
        <p:nvSpPr>
          <p:cNvPr id="398" name="Google Shape;398;g11817f1e899_4_339"/>
          <p:cNvSpPr txBox="1"/>
          <p:nvPr/>
        </p:nvSpPr>
        <p:spPr>
          <a:xfrm>
            <a:off x="292863" y="3149447"/>
            <a:ext cx="3932399" cy="3924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fr-FR" sz="1300" b="1" i="0" u="none" strike="noStrike" cap="none">
                <a:solidFill>
                  <a:srgbClr val="6A79BA"/>
                </a:solidFill>
                <a:latin typeface="Arial"/>
                <a:ea typeface="Arial"/>
                <a:cs typeface="Arial"/>
                <a:sym typeface="Arial"/>
              </a:rPr>
              <a:t>Prendre son matériel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9" name="Google Shape;399;g11817f1e899_4_339"/>
          <p:cNvSpPr/>
          <p:nvPr/>
        </p:nvSpPr>
        <p:spPr>
          <a:xfrm>
            <a:off x="177405" y="3404358"/>
            <a:ext cx="4370954" cy="27391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0" marR="0" lvl="0" indent="-2857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Arial"/>
              <a:buChar char="•"/>
            </a:pPr>
            <a:r>
              <a:rPr lang="fr-FR" sz="12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Vêtements adaptés (chaud-froid), chaussures de marche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Arial"/>
              <a:buChar char="•"/>
            </a:pPr>
            <a:r>
              <a:rPr lang="fr-FR" sz="12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Un peu d’eau, protection corporelle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Arial"/>
              <a:buChar char="•"/>
            </a:pPr>
            <a:r>
              <a:rPr lang="fr-FR" sz="12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Smartphone Androïd Chargé ou avec </a:t>
            </a:r>
            <a:r>
              <a:rPr lang="fr-FR" sz="1200">
                <a:solidFill>
                  <a:srgbClr val="7F7F7F"/>
                </a:solidFill>
              </a:rPr>
              <a:t>batterie</a:t>
            </a:r>
            <a:r>
              <a:rPr lang="fr-FR" sz="12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 externe de secours </a:t>
            </a:r>
            <a:endParaRPr sz="1200">
              <a:solidFill>
                <a:srgbClr val="7F7F7F"/>
              </a:solidFill>
            </a:endParaRPr>
          </a:p>
          <a:p>
            <a:pPr marL="285750" marR="0" lvl="0" indent="-2857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Arial"/>
              <a:buChar char="•"/>
            </a:pPr>
            <a:r>
              <a:rPr lang="fr-FR" sz="12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Jumelles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Arial"/>
              <a:buChar char="•"/>
            </a:pPr>
            <a:r>
              <a:rPr lang="fr-FR" sz="12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Guide visuel et audio si nécessaire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Arial"/>
              <a:buChar char="•"/>
            </a:pPr>
            <a:r>
              <a:rPr lang="fr-FR" sz="12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De quoi appeler au secours si nécessaire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0" name="Google Shape;400;g11817f1e899_4_339"/>
          <p:cNvSpPr/>
          <p:nvPr/>
        </p:nvSpPr>
        <p:spPr>
          <a:xfrm>
            <a:off x="5010559" y="3699978"/>
            <a:ext cx="1219200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fr-FR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fr-FR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01" name="Google Shape;401;g11817f1e899_4_339"/>
          <p:cNvCxnSpPr/>
          <p:nvPr/>
        </p:nvCxnSpPr>
        <p:spPr>
          <a:xfrm rot="10800000">
            <a:off x="5142071" y="3756542"/>
            <a:ext cx="0" cy="2147644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402" name="Google Shape;402;g11817f1e899_4_339"/>
          <p:cNvCxnSpPr/>
          <p:nvPr/>
        </p:nvCxnSpPr>
        <p:spPr>
          <a:xfrm rot="10800000" flipH="1">
            <a:off x="4945056" y="5452313"/>
            <a:ext cx="2658533" cy="16934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403" name="Google Shape;403;g11817f1e899_4_339" descr="Résultat de recherche d'images pour &quot;logo température&quot;"/>
          <p:cNvSpPr/>
          <p:nvPr/>
        </p:nvSpPr>
        <p:spPr>
          <a:xfrm>
            <a:off x="155575" y="-1371600"/>
            <a:ext cx="2857500" cy="285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4" name="Google Shape;404;g11817f1e899_4_339"/>
          <p:cNvSpPr txBox="1"/>
          <p:nvPr/>
        </p:nvSpPr>
        <p:spPr>
          <a:xfrm>
            <a:off x="5286897" y="4609031"/>
            <a:ext cx="1008961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fr-FR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Lever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fr-FR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+ 30 min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5" name="Google Shape;405;g11817f1e899_4_339"/>
          <p:cNvSpPr txBox="1"/>
          <p:nvPr/>
        </p:nvSpPr>
        <p:spPr>
          <a:xfrm>
            <a:off x="6234334" y="4593425"/>
            <a:ext cx="1008961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fr-FR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Midi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fr-FR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- 30 min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6" name="Google Shape;406;g11817f1e899_4_339"/>
          <p:cNvSpPr txBox="1"/>
          <p:nvPr/>
        </p:nvSpPr>
        <p:spPr>
          <a:xfrm>
            <a:off x="5246594" y="5512723"/>
            <a:ext cx="216204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fr-FR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Créneau favorable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07" name="Google Shape;407;g11817f1e899_4_339"/>
          <p:cNvCxnSpPr/>
          <p:nvPr/>
        </p:nvCxnSpPr>
        <p:spPr>
          <a:xfrm>
            <a:off x="5359871" y="4576664"/>
            <a:ext cx="1183166" cy="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miter lim="800000"/>
            <a:headEnd type="none" w="sm" len="sm"/>
            <a:tailEnd type="triangle" w="med" len="med"/>
          </a:ln>
        </p:spPr>
      </p:cxn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2" name="Google Shape;412;g11817f1e899_4_36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8766" y="188322"/>
            <a:ext cx="11831997" cy="2688259"/>
          </a:xfrm>
          <a:prstGeom prst="rect">
            <a:avLst/>
          </a:prstGeom>
          <a:noFill/>
          <a:ln>
            <a:noFill/>
          </a:ln>
        </p:spPr>
      </p:pic>
      <p:sp>
        <p:nvSpPr>
          <p:cNvPr id="413" name="Google Shape;413;g11817f1e899_4_364"/>
          <p:cNvSpPr/>
          <p:nvPr/>
        </p:nvSpPr>
        <p:spPr>
          <a:xfrm>
            <a:off x="178767" y="180000"/>
            <a:ext cx="11831998" cy="2692517"/>
          </a:xfrm>
          <a:prstGeom prst="rect">
            <a:avLst/>
          </a:prstGeom>
          <a:gradFill>
            <a:gsLst>
              <a:gs pos="0">
                <a:srgbClr val="6A79BA">
                  <a:alpha val="80000"/>
                </a:srgbClr>
              </a:gs>
              <a:gs pos="46000">
                <a:srgbClr val="6A79BA">
                  <a:alpha val="80000"/>
                </a:srgbClr>
              </a:gs>
              <a:gs pos="100000">
                <a:srgbClr val="3DCAD8">
                  <a:alpha val="80000"/>
                </a:srgbClr>
              </a:gs>
            </a:gsLst>
            <a:lin ang="180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4" name="Google Shape;414;g11817f1e899_4_364"/>
          <p:cNvSpPr/>
          <p:nvPr/>
        </p:nvSpPr>
        <p:spPr>
          <a:xfrm>
            <a:off x="472718" y="831959"/>
            <a:ext cx="5080000" cy="768467"/>
          </a:xfrm>
          <a:prstGeom prst="rect">
            <a:avLst/>
          </a:prstGeom>
          <a:noFill/>
          <a:ln w="571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6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5" name="Google Shape;415;g11817f1e899_4_364"/>
          <p:cNvSpPr txBox="1"/>
          <p:nvPr/>
        </p:nvSpPr>
        <p:spPr>
          <a:xfrm>
            <a:off x="-3083282" y="947630"/>
            <a:ext cx="1219200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fr-FR" sz="2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Faire ses observations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6" name="Google Shape;416;g11817f1e899_4_364"/>
          <p:cNvSpPr/>
          <p:nvPr/>
        </p:nvSpPr>
        <p:spPr>
          <a:xfrm>
            <a:off x="856344" y="2428140"/>
            <a:ext cx="10601093" cy="51835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fr-FR"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00000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7" name="Google Shape;417;g11817f1e899_4_364"/>
          <p:cNvSpPr txBox="1"/>
          <p:nvPr/>
        </p:nvSpPr>
        <p:spPr>
          <a:xfrm>
            <a:off x="253547" y="3037500"/>
            <a:ext cx="3932399" cy="3599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fr-FR" sz="1300" b="1" i="0" u="none" strike="noStrike" cap="none">
                <a:solidFill>
                  <a:srgbClr val="6A79BA"/>
                </a:solidFill>
                <a:latin typeface="Arial"/>
                <a:ea typeface="Arial"/>
                <a:cs typeface="Arial"/>
                <a:sym typeface="Arial"/>
              </a:rPr>
              <a:t>Période d’observation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18" name="Google Shape;418;g11817f1e899_4_364"/>
          <p:cNvCxnSpPr/>
          <p:nvPr/>
        </p:nvCxnSpPr>
        <p:spPr>
          <a:xfrm>
            <a:off x="11460480" y="6356350"/>
            <a:ext cx="0" cy="319052"/>
          </a:xfrm>
          <a:prstGeom prst="straightConnector1">
            <a:avLst/>
          </a:prstGeom>
          <a:noFill/>
          <a:ln w="28575" cap="flat" cmpd="sng">
            <a:solidFill>
              <a:srgbClr val="6A79BA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419" name="Google Shape;419;g11817f1e899_4_364"/>
          <p:cNvSpPr txBox="1"/>
          <p:nvPr/>
        </p:nvSpPr>
        <p:spPr>
          <a:xfrm>
            <a:off x="11493050" y="6323012"/>
            <a:ext cx="584649" cy="3857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fld id="{00000000-1234-1234-1234-123412341234}" type="slidenum">
              <a:rPr lang="fr-FR" sz="1600" b="0" i="0" u="none" strike="noStrike" cap="none">
                <a:solidFill>
                  <a:srgbClr val="6A79BA"/>
                </a:solidFill>
                <a:latin typeface="Arial"/>
                <a:ea typeface="Arial"/>
                <a:cs typeface="Arial"/>
                <a:sym typeface="Arial"/>
              </a:rPr>
              <a:t>24</a:t>
            </a:fld>
            <a:endParaRPr sz="1600" b="0" i="0" u="none" strike="noStrike" cap="none">
              <a:solidFill>
                <a:srgbClr val="6A79BA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420" name="Google Shape;420;g11817f1e899_4_364"/>
          <p:cNvGraphicFramePr/>
          <p:nvPr/>
        </p:nvGraphicFramePr>
        <p:xfrm>
          <a:off x="564163" y="3640147"/>
          <a:ext cx="3000000" cy="3000000"/>
        </p:xfrm>
        <a:graphic>
          <a:graphicData uri="http://schemas.openxmlformats.org/drawingml/2006/table">
            <a:tbl>
              <a:tblPr>
                <a:noFill/>
                <a:tableStyleId>{1E07A0F1-2A99-49DD-9278-BA75E385E772}</a:tableStyleId>
              </a:tblPr>
              <a:tblGrid>
                <a:gridCol w="838200"/>
                <a:gridCol w="873775"/>
                <a:gridCol w="459725"/>
                <a:gridCol w="505475"/>
                <a:gridCol w="491075"/>
                <a:gridCol w="482600"/>
                <a:gridCol w="508000"/>
                <a:gridCol w="508000"/>
              </a:tblGrid>
              <a:tr h="2286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fr-FR" sz="1800" u="none" strike="noStrike" cap="none"/>
                        <a:t/>
                      </a:r>
                      <a:br>
                        <a:rPr lang="fr-FR" sz="1800" u="none" strike="noStrike" cap="none"/>
                      </a:br>
                      <a:endParaRPr sz="1800" u="none" strike="noStrike" cap="none"/>
                    </a:p>
                  </a:txBody>
                  <a:tcPr marL="73025" marR="73025" marT="45725" marB="45725">
                    <a:lnL w="9525" cap="flat" cmpd="sng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fr-FR" sz="11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Mois</a:t>
                      </a:r>
                      <a:endParaRPr sz="1800" u="none" strike="noStrike" cap="none"/>
                    </a:p>
                  </a:txBody>
                  <a:tcPr marL="73025" marR="73025" marT="45725" marB="45725">
                    <a:lnL w="9525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BDD7EE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fr-FR" sz="11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Avril</a:t>
                      </a:r>
                      <a:endParaRPr sz="1800" u="none" strike="noStrike" cap="none"/>
                    </a:p>
                  </a:txBody>
                  <a:tcPr marL="73025" marR="73025" marT="45725" marB="45725">
                    <a:lnL w="9525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BDD7E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fr-FR" sz="11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Mai</a:t>
                      </a:r>
                      <a:endParaRPr sz="1800" u="none" strike="noStrike" cap="none"/>
                    </a:p>
                  </a:txBody>
                  <a:tcPr marL="73025" marR="73025" marT="45725" marB="45725">
                    <a:lnL w="9525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BDD7E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fr-FR" sz="11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Juin</a:t>
                      </a:r>
                      <a:endParaRPr sz="1800" u="none" strike="noStrike" cap="none"/>
                    </a:p>
                  </a:txBody>
                  <a:tcPr marL="73025" marR="73025" marT="45725" marB="45725">
                    <a:lnL w="9525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BDD7E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139700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fr-FR" sz="11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Passage</a:t>
                      </a:r>
                      <a:endParaRPr sz="1800" u="none" strike="noStrike" cap="none"/>
                    </a:p>
                  </a:txBody>
                  <a:tcPr marL="73025" marR="73025" marT="45725" marB="45725">
                    <a:lnL w="9525" cap="flat" cmpd="sng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fr-FR" sz="11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Période</a:t>
                      </a:r>
                      <a:endParaRPr sz="1800" u="none" strike="noStrike" cap="none"/>
                    </a:p>
                  </a:txBody>
                  <a:tcPr marL="73025" marR="73025" marT="45725" marB="45725">
                    <a:lnL w="9525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fr-FR" sz="11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1-15</a:t>
                      </a:r>
                      <a:endParaRPr sz="1800" u="none" strike="noStrike" cap="none"/>
                    </a:p>
                  </a:txBody>
                  <a:tcPr marL="73025" marR="73025" marT="45725" marB="45725">
                    <a:lnL w="9525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fr-FR" sz="11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15-30</a:t>
                      </a:r>
                      <a:endParaRPr sz="1800" u="none" strike="noStrike" cap="none"/>
                    </a:p>
                  </a:txBody>
                  <a:tcPr marL="73025" marR="73025" marT="45725" marB="45725">
                    <a:lnL w="9525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fr-FR" sz="11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1-15</a:t>
                      </a:r>
                      <a:endParaRPr sz="1800" u="none" strike="noStrike" cap="none"/>
                    </a:p>
                  </a:txBody>
                  <a:tcPr marL="73025" marR="73025" marT="45725" marB="45725">
                    <a:lnL w="9525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fr-FR" sz="11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15-31</a:t>
                      </a:r>
                      <a:endParaRPr sz="1800" u="none" strike="noStrike" cap="none"/>
                    </a:p>
                  </a:txBody>
                  <a:tcPr marL="73025" marR="73025" marT="45725" marB="45725">
                    <a:lnL w="9525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fr-FR" sz="11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1-15</a:t>
                      </a:r>
                      <a:endParaRPr sz="1800" u="none" strike="noStrike" cap="none"/>
                    </a:p>
                  </a:txBody>
                  <a:tcPr marL="73025" marR="73025" marT="45725" marB="45725">
                    <a:lnL w="9525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fr-FR" sz="11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15-30</a:t>
                      </a:r>
                      <a:endParaRPr sz="1800" u="none" strike="noStrike" cap="none"/>
                    </a:p>
                  </a:txBody>
                  <a:tcPr marL="73025" marR="73025" marT="45725" marB="45725">
                    <a:lnL w="9525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BDD7EE"/>
                    </a:solidFill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fr-FR" sz="11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</a:t>
                      </a:r>
                      <a:endParaRPr sz="1800" u="none" strike="noStrike" cap="none"/>
                    </a:p>
                  </a:txBody>
                  <a:tcPr marL="73025" marR="73025" marT="45725" marB="45725">
                    <a:lnL w="9525" cap="flat" cmpd="sng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fr-FR" sz="11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Obligatoire</a:t>
                      </a:r>
                      <a:endParaRPr sz="1800" u="none" strike="noStrike" cap="none"/>
                    </a:p>
                  </a:txBody>
                  <a:tcPr marL="73025" marR="73025" marT="45725" marB="45725">
                    <a:lnL w="9525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fr-FR" sz="180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/>
                      </a:r>
                      <a:br>
                        <a:rPr lang="fr-FR" sz="180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</a:br>
                      <a:endParaRPr sz="1800" u="none" strike="noStrike" cap="non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3025" marR="73025" marT="45725" marB="45725">
                    <a:lnL w="9525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fr-FR" sz="180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/>
                      </a:r>
                      <a:br>
                        <a:rPr lang="fr-FR" sz="180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</a:br>
                      <a:endParaRPr sz="1800" u="none" strike="noStrike" cap="non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3025" marR="73025" marT="45725" marB="45725">
                    <a:lnL w="9525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fr-FR" sz="180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/>
                      </a:r>
                      <a:br>
                        <a:rPr lang="fr-FR" sz="180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</a:br>
                      <a:endParaRPr sz="1800" u="none" strike="noStrike" cap="non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3025" marR="73025" marT="45725" marB="45725">
                    <a:lnL w="9525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fr-FR" sz="180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/>
                      </a:r>
                      <a:br>
                        <a:rPr lang="fr-FR" sz="180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</a:br>
                      <a:endParaRPr sz="1800" u="none" strike="noStrike" cap="non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3025" marR="73025" marT="45725" marB="45725">
                    <a:lnL w="9525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fr-FR" sz="180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/>
                      </a:r>
                      <a:br>
                        <a:rPr lang="fr-FR" sz="180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</a:br>
                      <a:endParaRPr sz="1800" u="none" strike="noStrike" cap="non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3025" marR="73025" marT="45725" marB="45725">
                    <a:lnL w="9525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fr-FR" sz="180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/>
                      </a:r>
                      <a:br>
                        <a:rPr lang="fr-FR" sz="180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</a:br>
                      <a:endParaRPr sz="1800" u="none" strike="noStrike" cap="non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3025" marR="73025" marT="45725" marB="45725">
                    <a:lnL w="9525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fr-FR" sz="11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</a:t>
                      </a:r>
                      <a:endParaRPr sz="1800" u="none" strike="noStrike" cap="none"/>
                    </a:p>
                  </a:txBody>
                  <a:tcPr marL="73025" marR="73025" marT="45725" marB="45725">
                    <a:lnL w="9525" cap="flat" cmpd="sng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fr-FR" sz="11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Obligatoire</a:t>
                      </a:r>
                      <a:endParaRPr sz="1800" u="none" strike="noStrike" cap="none"/>
                    </a:p>
                  </a:txBody>
                  <a:tcPr marL="73025" marR="73025" marT="45725" marB="45725">
                    <a:lnL w="9525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fr-FR" sz="180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/>
                      </a:r>
                      <a:br>
                        <a:rPr lang="fr-FR" sz="180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</a:br>
                      <a:endParaRPr sz="1800" u="none" strike="noStrike" cap="non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3025" marR="73025" marT="45725" marB="45725">
                    <a:lnL w="9525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fr-FR" sz="180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/>
                      </a:r>
                      <a:br>
                        <a:rPr lang="fr-FR" sz="180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</a:br>
                      <a:endParaRPr sz="1800" u="none" strike="noStrike" cap="non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3025" marR="73025" marT="45725" marB="45725">
                    <a:lnL w="9525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fr-FR" sz="180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/>
                      </a:r>
                      <a:br>
                        <a:rPr lang="fr-FR" sz="180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</a:br>
                      <a:endParaRPr sz="1800" u="none" strike="noStrike" cap="non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3025" marR="73025" marT="45725" marB="45725">
                    <a:lnL w="9525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fr-FR" sz="180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/>
                      </a:r>
                      <a:br>
                        <a:rPr lang="fr-FR" sz="180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</a:br>
                      <a:endParaRPr sz="1800" u="none" strike="noStrike" cap="non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3025" marR="73025" marT="45725" marB="45725">
                    <a:lnL w="9525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fr-FR" sz="180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/>
                      </a:r>
                      <a:br>
                        <a:rPr lang="fr-FR" sz="180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</a:br>
                      <a:endParaRPr sz="1800" u="none" strike="noStrike" cap="non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3025" marR="73025" marT="45725" marB="45725">
                    <a:lnL w="9525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fr-FR" sz="180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/>
                      </a:r>
                      <a:br>
                        <a:rPr lang="fr-FR" sz="180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</a:br>
                      <a:endParaRPr sz="1800" u="none" strike="noStrike" cap="non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3025" marR="73025" marT="45725" marB="45725">
                    <a:lnL w="9525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fr-FR" sz="11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</a:t>
                      </a:r>
                      <a:endParaRPr sz="1800" u="none" strike="noStrike" cap="none"/>
                    </a:p>
                  </a:txBody>
                  <a:tcPr marL="73025" marR="73025" marT="45725" marB="45725">
                    <a:lnL w="9525" cap="flat" cmpd="sng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fr-FR" sz="11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Obligatoire</a:t>
                      </a:r>
                      <a:endParaRPr sz="1800" u="none" strike="noStrike" cap="none"/>
                    </a:p>
                  </a:txBody>
                  <a:tcPr marL="73025" marR="73025" marT="45725" marB="45725">
                    <a:lnL w="9525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fr-FR" sz="180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/>
                      </a:r>
                      <a:br>
                        <a:rPr lang="fr-FR" sz="180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</a:br>
                      <a:endParaRPr sz="1800" u="none" strike="noStrike" cap="non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3025" marR="73025" marT="45725" marB="45725">
                    <a:lnL w="9525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fr-FR" sz="180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/>
                      </a:r>
                      <a:br>
                        <a:rPr lang="fr-FR" sz="180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</a:br>
                      <a:endParaRPr sz="1800" u="none" strike="noStrike" cap="non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3025" marR="73025" marT="45725" marB="45725">
                    <a:lnL w="9525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fr-FR" sz="180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/>
                      </a:r>
                      <a:br>
                        <a:rPr lang="fr-FR" sz="180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</a:br>
                      <a:endParaRPr sz="1800" u="none" strike="noStrike" cap="non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3025" marR="73025" marT="45725" marB="45725">
                    <a:lnL w="9525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fr-FR" sz="180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/>
                      </a:r>
                      <a:br>
                        <a:rPr lang="fr-FR" sz="180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</a:br>
                      <a:endParaRPr sz="1800" u="none" strike="noStrike" cap="non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3025" marR="73025" marT="45725" marB="45725">
                    <a:lnL w="9525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fr-FR" sz="180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/>
                      </a:r>
                      <a:br>
                        <a:rPr lang="fr-FR" sz="180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</a:br>
                      <a:endParaRPr sz="1800" u="none" strike="noStrike" cap="non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3025" marR="73025" marT="45725" marB="45725">
                    <a:lnL w="9525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fr-FR" sz="180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/>
                      </a:r>
                      <a:br>
                        <a:rPr lang="fr-FR" sz="180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</a:br>
                      <a:endParaRPr sz="1800" u="none" strike="noStrike" cap="non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3025" marR="73025" marT="45725" marB="45725">
                    <a:lnL w="9525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</a:tbl>
          </a:graphicData>
        </a:graphic>
      </p:graphicFrame>
      <p:sp>
        <p:nvSpPr>
          <p:cNvPr id="421" name="Google Shape;421;g11817f1e899_4_364"/>
          <p:cNvSpPr/>
          <p:nvPr/>
        </p:nvSpPr>
        <p:spPr>
          <a:xfrm>
            <a:off x="5010559" y="3699978"/>
            <a:ext cx="1219200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fr-FR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fr-FR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2" name="Google Shape;422;g11817f1e899_4_364" descr="Résultat de recherche d'images pour &quot;logo température&quot;"/>
          <p:cNvSpPr/>
          <p:nvPr/>
        </p:nvSpPr>
        <p:spPr>
          <a:xfrm>
            <a:off x="155575" y="-1371600"/>
            <a:ext cx="2857500" cy="285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3" name="Google Shape;423;g11817f1e899_4_364"/>
          <p:cNvSpPr txBox="1"/>
          <p:nvPr/>
        </p:nvSpPr>
        <p:spPr>
          <a:xfrm>
            <a:off x="8033837" y="6405893"/>
            <a:ext cx="3394074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fr-FR" sz="1100" b="0" i="0" u="none" strike="noStrike" cap="none">
                <a:solidFill>
                  <a:srgbClr val="6A79BA"/>
                </a:solidFill>
                <a:latin typeface="Arial"/>
                <a:ea typeface="Arial"/>
                <a:cs typeface="Arial"/>
                <a:sym typeface="Arial"/>
              </a:rPr>
              <a:t>Formation ONCB ORA 19 février 2022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24" name="Google Shape;424;g11817f1e899_4_36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469188" y="1108326"/>
            <a:ext cx="4020818" cy="1838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425" name="Google Shape;425;g11817f1e899_4_36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469188" y="2946499"/>
            <a:ext cx="4020818" cy="1838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426" name="Google Shape;426;g11817f1e899_4_36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416349" y="4925840"/>
            <a:ext cx="4020818" cy="1838173"/>
          </a:xfrm>
          <a:prstGeom prst="rect">
            <a:avLst/>
          </a:prstGeom>
          <a:noFill/>
          <a:ln>
            <a:noFill/>
          </a:ln>
        </p:spPr>
      </p:pic>
      <p:sp>
        <p:nvSpPr>
          <p:cNvPr id="427" name="Google Shape;427;g11817f1e899_4_364"/>
          <p:cNvSpPr txBox="1"/>
          <p:nvPr/>
        </p:nvSpPr>
        <p:spPr>
          <a:xfrm>
            <a:off x="5933095" y="1526479"/>
            <a:ext cx="1368130" cy="40011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fr-FR"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Avril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8" name="Google Shape;428;g11817f1e899_4_364"/>
          <p:cNvSpPr txBox="1"/>
          <p:nvPr/>
        </p:nvSpPr>
        <p:spPr>
          <a:xfrm>
            <a:off x="5933095" y="3305152"/>
            <a:ext cx="1368130" cy="400110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fr-FR"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Mai</a:t>
            </a:r>
            <a:endParaRPr sz="20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9" name="Google Shape;429;g11817f1e899_4_364"/>
          <p:cNvSpPr txBox="1"/>
          <p:nvPr/>
        </p:nvSpPr>
        <p:spPr>
          <a:xfrm>
            <a:off x="5933095" y="5198095"/>
            <a:ext cx="1368130" cy="400110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fr-FR"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Juin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4" name="Google Shape;434;g11817f1e899_4_38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8766" y="188322"/>
            <a:ext cx="11831997" cy="2688259"/>
          </a:xfrm>
          <a:prstGeom prst="rect">
            <a:avLst/>
          </a:prstGeom>
          <a:noFill/>
          <a:ln>
            <a:noFill/>
          </a:ln>
        </p:spPr>
      </p:pic>
      <p:sp>
        <p:nvSpPr>
          <p:cNvPr id="435" name="Google Shape;435;g11817f1e899_4_385"/>
          <p:cNvSpPr/>
          <p:nvPr/>
        </p:nvSpPr>
        <p:spPr>
          <a:xfrm>
            <a:off x="178767" y="180000"/>
            <a:ext cx="11831998" cy="2692517"/>
          </a:xfrm>
          <a:prstGeom prst="rect">
            <a:avLst/>
          </a:prstGeom>
          <a:gradFill>
            <a:gsLst>
              <a:gs pos="0">
                <a:srgbClr val="6A79BA">
                  <a:alpha val="80000"/>
                </a:srgbClr>
              </a:gs>
              <a:gs pos="46000">
                <a:srgbClr val="6A79BA">
                  <a:alpha val="80000"/>
                </a:srgbClr>
              </a:gs>
              <a:gs pos="100000">
                <a:srgbClr val="3DCAD8">
                  <a:alpha val="80000"/>
                </a:srgbClr>
              </a:gs>
            </a:gsLst>
            <a:lin ang="180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436" name="Google Shape;436;g11817f1e899_4_385"/>
          <p:cNvCxnSpPr/>
          <p:nvPr/>
        </p:nvCxnSpPr>
        <p:spPr>
          <a:xfrm>
            <a:off x="11460480" y="6356350"/>
            <a:ext cx="0" cy="319052"/>
          </a:xfrm>
          <a:prstGeom prst="straightConnector1">
            <a:avLst/>
          </a:prstGeom>
          <a:noFill/>
          <a:ln w="28575" cap="flat" cmpd="sng">
            <a:solidFill>
              <a:srgbClr val="6A79BA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437" name="Google Shape;437;g11817f1e899_4_385"/>
          <p:cNvSpPr txBox="1"/>
          <p:nvPr/>
        </p:nvSpPr>
        <p:spPr>
          <a:xfrm>
            <a:off x="11493050" y="6323012"/>
            <a:ext cx="584649" cy="3857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fld id="{00000000-1234-1234-1234-123412341234}" type="slidenum">
              <a:rPr lang="fr-FR" sz="1600" b="0" i="0" u="none" strike="noStrike" cap="none">
                <a:solidFill>
                  <a:srgbClr val="6A79BA"/>
                </a:solidFill>
                <a:latin typeface="Arial"/>
                <a:ea typeface="Arial"/>
                <a:cs typeface="Arial"/>
                <a:sym typeface="Arial"/>
              </a:rPr>
              <a:t>25</a:t>
            </a:fld>
            <a:endParaRPr sz="1600" b="0" i="0" u="none" strike="noStrike" cap="none">
              <a:solidFill>
                <a:srgbClr val="6A79BA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38" name="Google Shape;438;g11817f1e899_4_38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77405" y="5847622"/>
            <a:ext cx="1167921" cy="819881"/>
          </a:xfrm>
          <a:prstGeom prst="rect">
            <a:avLst/>
          </a:prstGeom>
          <a:noFill/>
          <a:ln>
            <a:noFill/>
          </a:ln>
        </p:spPr>
      </p:pic>
      <p:sp>
        <p:nvSpPr>
          <p:cNvPr id="439" name="Google Shape;439;g11817f1e899_4_385"/>
          <p:cNvSpPr/>
          <p:nvPr/>
        </p:nvSpPr>
        <p:spPr>
          <a:xfrm>
            <a:off x="5010559" y="3699978"/>
            <a:ext cx="1219200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fr-FR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fr-FR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0" name="Google Shape;440;g11817f1e899_4_385" descr="Résultat de recherche d'images pour &quot;logo température&quot;"/>
          <p:cNvSpPr/>
          <p:nvPr/>
        </p:nvSpPr>
        <p:spPr>
          <a:xfrm>
            <a:off x="155575" y="-1371600"/>
            <a:ext cx="2857500" cy="285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1" name="Google Shape;441;g11817f1e899_4_385"/>
          <p:cNvSpPr/>
          <p:nvPr/>
        </p:nvSpPr>
        <p:spPr>
          <a:xfrm rot="5400000">
            <a:off x="3350300" y="4061413"/>
            <a:ext cx="334562" cy="4091666"/>
          </a:xfrm>
          <a:prstGeom prst="rect">
            <a:avLst/>
          </a:prstGeom>
          <a:solidFill>
            <a:srgbClr val="FFFFFF">
              <a:alpha val="49411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42" name="Google Shape;442;g11817f1e899_4_385" descr="https://docs.google.com/drawings/u/3/d/sA1ybYrqEcClqyaYfWg0DxQ/image?w=606&amp;h=399&amp;rev=1&amp;ac=1&amp;parent=1k3g3EVsccgy-klau3EFQkjO6aTWUn8l_1I-DxhbmPk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019299" y="1485900"/>
            <a:ext cx="7800975" cy="5136287"/>
          </a:xfrm>
          <a:prstGeom prst="rect">
            <a:avLst/>
          </a:prstGeom>
          <a:noFill/>
          <a:ln>
            <a:noFill/>
          </a:ln>
        </p:spPr>
      </p:pic>
      <p:sp>
        <p:nvSpPr>
          <p:cNvPr id="443" name="Google Shape;443;g11817f1e899_4_385"/>
          <p:cNvSpPr txBox="1"/>
          <p:nvPr/>
        </p:nvSpPr>
        <p:spPr>
          <a:xfrm>
            <a:off x="10365102" y="6183894"/>
            <a:ext cx="1062809" cy="6001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fr-FR" sz="1100" b="0" i="0" u="none" strike="noStrike" cap="none">
                <a:solidFill>
                  <a:srgbClr val="6A79BA"/>
                </a:solidFill>
                <a:latin typeface="Arial"/>
                <a:ea typeface="Arial"/>
                <a:cs typeface="Arial"/>
                <a:sym typeface="Arial"/>
              </a:rPr>
              <a:t>Formation ONCB ORA 19 février 2022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4" name="Google Shape;444;g11817f1e899_4_385"/>
          <p:cNvSpPr/>
          <p:nvPr/>
        </p:nvSpPr>
        <p:spPr>
          <a:xfrm>
            <a:off x="3556000" y="375292"/>
            <a:ext cx="5080000" cy="768467"/>
          </a:xfrm>
          <a:prstGeom prst="rect">
            <a:avLst/>
          </a:prstGeom>
          <a:noFill/>
          <a:ln w="571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6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5" name="Google Shape;445;g11817f1e899_4_385"/>
          <p:cNvSpPr txBox="1"/>
          <p:nvPr/>
        </p:nvSpPr>
        <p:spPr>
          <a:xfrm>
            <a:off x="0" y="490963"/>
            <a:ext cx="1219200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fr-FR" sz="2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Faire ses observations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" name="Google Shape;450;g11817f1e899_4_40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8766" y="188322"/>
            <a:ext cx="11831997" cy="2688259"/>
          </a:xfrm>
          <a:prstGeom prst="rect">
            <a:avLst/>
          </a:prstGeom>
          <a:noFill/>
          <a:ln>
            <a:noFill/>
          </a:ln>
        </p:spPr>
      </p:pic>
      <p:sp>
        <p:nvSpPr>
          <p:cNvPr id="451" name="Google Shape;451;g11817f1e899_4_400"/>
          <p:cNvSpPr/>
          <p:nvPr/>
        </p:nvSpPr>
        <p:spPr>
          <a:xfrm>
            <a:off x="178767" y="180000"/>
            <a:ext cx="11831998" cy="2692517"/>
          </a:xfrm>
          <a:prstGeom prst="rect">
            <a:avLst/>
          </a:prstGeom>
          <a:gradFill>
            <a:gsLst>
              <a:gs pos="0">
                <a:srgbClr val="6A79BA">
                  <a:alpha val="80000"/>
                </a:srgbClr>
              </a:gs>
              <a:gs pos="46000">
                <a:srgbClr val="6A79BA">
                  <a:alpha val="80000"/>
                </a:srgbClr>
              </a:gs>
              <a:gs pos="100000">
                <a:srgbClr val="3DCAD8">
                  <a:alpha val="80000"/>
                </a:srgbClr>
              </a:gs>
            </a:gsLst>
            <a:lin ang="180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2" name="Google Shape;452;g11817f1e899_4_400"/>
          <p:cNvSpPr/>
          <p:nvPr/>
        </p:nvSpPr>
        <p:spPr>
          <a:xfrm>
            <a:off x="658258" y="790519"/>
            <a:ext cx="5080000" cy="768467"/>
          </a:xfrm>
          <a:prstGeom prst="rect">
            <a:avLst/>
          </a:prstGeom>
          <a:noFill/>
          <a:ln w="571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6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3" name="Google Shape;453;g11817f1e899_4_400"/>
          <p:cNvSpPr txBox="1"/>
          <p:nvPr/>
        </p:nvSpPr>
        <p:spPr>
          <a:xfrm>
            <a:off x="-2897742" y="906190"/>
            <a:ext cx="1219200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fr-FR" sz="2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Faire ses observations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4" name="Google Shape;454;g11817f1e899_4_400"/>
          <p:cNvSpPr/>
          <p:nvPr/>
        </p:nvSpPr>
        <p:spPr>
          <a:xfrm>
            <a:off x="856344" y="2428140"/>
            <a:ext cx="10601093" cy="51835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fr-FR"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00000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55" name="Google Shape;455;g11817f1e899_4_400"/>
          <p:cNvCxnSpPr/>
          <p:nvPr/>
        </p:nvCxnSpPr>
        <p:spPr>
          <a:xfrm>
            <a:off x="11460480" y="6356350"/>
            <a:ext cx="0" cy="319052"/>
          </a:xfrm>
          <a:prstGeom prst="straightConnector1">
            <a:avLst/>
          </a:prstGeom>
          <a:noFill/>
          <a:ln w="28575" cap="flat" cmpd="sng">
            <a:solidFill>
              <a:srgbClr val="6A79BA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456" name="Google Shape;456;g11817f1e899_4_400"/>
          <p:cNvSpPr txBox="1"/>
          <p:nvPr/>
        </p:nvSpPr>
        <p:spPr>
          <a:xfrm>
            <a:off x="11493050" y="6323012"/>
            <a:ext cx="584649" cy="3857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fld id="{00000000-1234-1234-1234-123412341234}" type="slidenum">
              <a:rPr lang="fr-FR" sz="1600" b="0" i="0" u="none" strike="noStrike" cap="none">
                <a:solidFill>
                  <a:srgbClr val="6A79BA"/>
                </a:solidFill>
                <a:latin typeface="Arial"/>
                <a:ea typeface="Arial"/>
                <a:cs typeface="Arial"/>
                <a:sym typeface="Arial"/>
              </a:rPr>
              <a:t>26</a:t>
            </a:fld>
            <a:endParaRPr sz="1600" b="0" i="0" u="none" strike="noStrike" cap="none">
              <a:solidFill>
                <a:srgbClr val="6A79BA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57" name="Google Shape;457;g11817f1e899_4_40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77405" y="5847622"/>
            <a:ext cx="1167921" cy="819881"/>
          </a:xfrm>
          <a:prstGeom prst="rect">
            <a:avLst/>
          </a:prstGeom>
          <a:noFill/>
          <a:ln>
            <a:noFill/>
          </a:ln>
        </p:spPr>
      </p:pic>
      <p:sp>
        <p:nvSpPr>
          <p:cNvPr id="458" name="Google Shape;458;g11817f1e899_4_400"/>
          <p:cNvSpPr txBox="1"/>
          <p:nvPr/>
        </p:nvSpPr>
        <p:spPr>
          <a:xfrm>
            <a:off x="276374" y="2905239"/>
            <a:ext cx="3932399" cy="3613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fr-FR" sz="1300" b="1" i="0" u="none" strike="noStrike" cap="none">
                <a:solidFill>
                  <a:srgbClr val="6A79BA"/>
                </a:solidFill>
                <a:latin typeface="Arial"/>
                <a:ea typeface="Arial"/>
                <a:cs typeface="Arial"/>
                <a:sym typeface="Arial"/>
              </a:rPr>
              <a:t>Noter sur Naturalist</a:t>
            </a:r>
            <a:endParaRPr sz="1300" b="1" i="0" u="none" strike="noStrike" cap="none">
              <a:solidFill>
                <a:srgbClr val="6A79BA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9" name="Google Shape;459;g11817f1e899_4_400"/>
          <p:cNvSpPr/>
          <p:nvPr/>
        </p:nvSpPr>
        <p:spPr>
          <a:xfrm>
            <a:off x="271419" y="3402959"/>
            <a:ext cx="4575789" cy="23083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0" marR="0" lvl="0" indent="-2857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Arial"/>
              <a:buChar char="•"/>
            </a:pPr>
            <a:r>
              <a:rPr lang="fr-FR" sz="12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Observation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742950" marR="0" lvl="1" indent="-2857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Arial"/>
              <a:buChar char="•"/>
            </a:pPr>
            <a:r>
              <a:rPr lang="fr-FR" sz="12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Espèces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742950" marR="0" lvl="1" indent="-2857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Arial"/>
              <a:buChar char="•"/>
            </a:pPr>
            <a:r>
              <a:rPr lang="fr-FR" sz="12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Effectifs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742950" marR="0" lvl="1" indent="-2857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Arial"/>
              <a:buChar char="•"/>
            </a:pPr>
            <a:r>
              <a:rPr lang="fr-FR" sz="12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Codes atlas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742950" marR="0" lvl="1" indent="-2857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Arial"/>
              <a:buChar char="•"/>
            </a:pPr>
            <a:r>
              <a:rPr lang="fr-FR" sz="12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Interactions (conflit, déplacements…)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2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0" name="Google Shape;460;g11817f1e899_4_400"/>
          <p:cNvSpPr/>
          <p:nvPr/>
        </p:nvSpPr>
        <p:spPr>
          <a:xfrm>
            <a:off x="5010559" y="3699978"/>
            <a:ext cx="1219200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fr-FR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fr-FR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1" name="Google Shape;461;g11817f1e899_4_400" descr="Résultat de recherche d'images pour &quot;logo température&quot;"/>
          <p:cNvSpPr/>
          <p:nvPr/>
        </p:nvSpPr>
        <p:spPr>
          <a:xfrm>
            <a:off x="155575" y="-1371600"/>
            <a:ext cx="2857500" cy="285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2" name="Google Shape;462;g11817f1e899_4_400"/>
          <p:cNvSpPr/>
          <p:nvPr/>
        </p:nvSpPr>
        <p:spPr>
          <a:xfrm>
            <a:off x="5089525" y="1781175"/>
            <a:ext cx="1219200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fr-FR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fr-FR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63" name="Google Shape;463;g11817f1e899_4_40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896549" y="149000"/>
            <a:ext cx="3056025" cy="6709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4" name="Google Shape;464;g11817f1e899_4_40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038251" y="149000"/>
            <a:ext cx="2891387" cy="672120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9" name="Google Shape;469;g11817f1e899_4_4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8766" y="188322"/>
            <a:ext cx="11831996" cy="2688259"/>
          </a:xfrm>
          <a:prstGeom prst="rect">
            <a:avLst/>
          </a:prstGeom>
          <a:noFill/>
          <a:ln>
            <a:noFill/>
          </a:ln>
        </p:spPr>
      </p:pic>
      <p:sp>
        <p:nvSpPr>
          <p:cNvPr id="470" name="Google Shape;470;g11817f1e899_4_418"/>
          <p:cNvSpPr/>
          <p:nvPr/>
        </p:nvSpPr>
        <p:spPr>
          <a:xfrm>
            <a:off x="178767" y="180000"/>
            <a:ext cx="11832000" cy="2692500"/>
          </a:xfrm>
          <a:prstGeom prst="rect">
            <a:avLst/>
          </a:prstGeom>
          <a:gradFill>
            <a:gsLst>
              <a:gs pos="0">
                <a:srgbClr val="6A79BA">
                  <a:alpha val="80000"/>
                </a:srgbClr>
              </a:gs>
              <a:gs pos="46000">
                <a:srgbClr val="6A79BA">
                  <a:alpha val="80000"/>
                </a:srgbClr>
              </a:gs>
              <a:gs pos="100000">
                <a:srgbClr val="3DCAD8">
                  <a:alpha val="80000"/>
                </a:srgbClr>
              </a:gs>
            </a:gsLst>
            <a:lin ang="18000042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1" name="Google Shape;471;g11817f1e899_4_418"/>
          <p:cNvSpPr/>
          <p:nvPr/>
        </p:nvSpPr>
        <p:spPr>
          <a:xfrm>
            <a:off x="3556058" y="717294"/>
            <a:ext cx="5079900" cy="768600"/>
          </a:xfrm>
          <a:prstGeom prst="rect">
            <a:avLst/>
          </a:prstGeom>
          <a:noFill/>
          <a:ln w="571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6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2" name="Google Shape;472;g11817f1e899_4_418"/>
          <p:cNvSpPr txBox="1"/>
          <p:nvPr/>
        </p:nvSpPr>
        <p:spPr>
          <a:xfrm>
            <a:off x="30508" y="839990"/>
            <a:ext cx="121920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fr-FR" sz="2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Faire ses observations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3" name="Google Shape;473;g11817f1e899_4_418"/>
          <p:cNvSpPr/>
          <p:nvPr/>
        </p:nvSpPr>
        <p:spPr>
          <a:xfrm>
            <a:off x="856344" y="2428140"/>
            <a:ext cx="10601100" cy="518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fr-FR"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00000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74" name="Google Shape;474;g11817f1e899_4_418"/>
          <p:cNvCxnSpPr/>
          <p:nvPr/>
        </p:nvCxnSpPr>
        <p:spPr>
          <a:xfrm>
            <a:off x="11460480" y="6356350"/>
            <a:ext cx="0" cy="319200"/>
          </a:xfrm>
          <a:prstGeom prst="straightConnector1">
            <a:avLst/>
          </a:prstGeom>
          <a:noFill/>
          <a:ln w="28575" cap="flat" cmpd="sng">
            <a:solidFill>
              <a:srgbClr val="6A79BA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475" name="Google Shape;475;g11817f1e899_4_418"/>
          <p:cNvSpPr txBox="1"/>
          <p:nvPr/>
        </p:nvSpPr>
        <p:spPr>
          <a:xfrm>
            <a:off x="11493050" y="6323012"/>
            <a:ext cx="584700" cy="3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fld id="{00000000-1234-1234-1234-123412341234}" type="slidenum">
              <a:rPr lang="fr-FR" sz="1600" b="0" i="0" u="none" strike="noStrike" cap="none">
                <a:solidFill>
                  <a:srgbClr val="6A79BA"/>
                </a:solidFill>
                <a:latin typeface="Arial"/>
                <a:ea typeface="Arial"/>
                <a:cs typeface="Arial"/>
                <a:sym typeface="Arial"/>
              </a:rPr>
              <a:t>27</a:t>
            </a:fld>
            <a:endParaRPr sz="1600" b="0" i="0" u="none" strike="noStrike" cap="none">
              <a:solidFill>
                <a:srgbClr val="6A79BA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76" name="Google Shape;476;g11817f1e899_4_41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77405" y="5847622"/>
            <a:ext cx="1167921" cy="819881"/>
          </a:xfrm>
          <a:prstGeom prst="rect">
            <a:avLst/>
          </a:prstGeom>
          <a:noFill/>
          <a:ln>
            <a:noFill/>
          </a:ln>
        </p:spPr>
      </p:pic>
      <p:sp>
        <p:nvSpPr>
          <p:cNvPr id="477" name="Google Shape;477;g11817f1e899_4_418"/>
          <p:cNvSpPr/>
          <p:nvPr/>
        </p:nvSpPr>
        <p:spPr>
          <a:xfrm>
            <a:off x="5010559" y="3699978"/>
            <a:ext cx="1219200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fr-FR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fr-FR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8" name="Google Shape;478;g11817f1e899_4_418" descr="Résultat de recherche d'images pour &quot;logo température&quot;"/>
          <p:cNvSpPr/>
          <p:nvPr/>
        </p:nvSpPr>
        <p:spPr>
          <a:xfrm>
            <a:off x="-554525" y="-1481700"/>
            <a:ext cx="2857500" cy="285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9" name="Google Shape;479;g11817f1e899_4_418"/>
          <p:cNvSpPr/>
          <p:nvPr/>
        </p:nvSpPr>
        <p:spPr>
          <a:xfrm>
            <a:off x="5089525" y="1781175"/>
            <a:ext cx="1219200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fr-FR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fr-FR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80" name="Google Shape;480;g11817f1e899_4_4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497724" y="2"/>
            <a:ext cx="9482507" cy="6705598"/>
          </a:xfrm>
          <a:prstGeom prst="rect">
            <a:avLst/>
          </a:prstGeom>
          <a:noFill/>
          <a:ln>
            <a:noFill/>
          </a:ln>
        </p:spPr>
      </p:pic>
      <p:sp>
        <p:nvSpPr>
          <p:cNvPr id="481" name="Google Shape;481;g11817f1e899_4_418"/>
          <p:cNvSpPr/>
          <p:nvPr/>
        </p:nvSpPr>
        <p:spPr>
          <a:xfrm>
            <a:off x="9183225" y="6437775"/>
            <a:ext cx="1764900" cy="2298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6" name="Google Shape;486;g11817f1e899_4_43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8766" y="188322"/>
            <a:ext cx="11831996" cy="2688259"/>
          </a:xfrm>
          <a:prstGeom prst="rect">
            <a:avLst/>
          </a:prstGeom>
          <a:noFill/>
          <a:ln>
            <a:noFill/>
          </a:ln>
        </p:spPr>
      </p:pic>
      <p:sp>
        <p:nvSpPr>
          <p:cNvPr id="487" name="Google Shape;487;g11817f1e899_4_434"/>
          <p:cNvSpPr/>
          <p:nvPr/>
        </p:nvSpPr>
        <p:spPr>
          <a:xfrm>
            <a:off x="178767" y="180000"/>
            <a:ext cx="11832000" cy="2692500"/>
          </a:xfrm>
          <a:prstGeom prst="rect">
            <a:avLst/>
          </a:prstGeom>
          <a:gradFill>
            <a:gsLst>
              <a:gs pos="0">
                <a:srgbClr val="6A79BA">
                  <a:alpha val="80000"/>
                </a:srgbClr>
              </a:gs>
              <a:gs pos="46000">
                <a:srgbClr val="6A79BA">
                  <a:alpha val="80000"/>
                </a:srgbClr>
              </a:gs>
              <a:gs pos="100000">
                <a:srgbClr val="3DCAD8">
                  <a:alpha val="80000"/>
                </a:srgbClr>
              </a:gs>
            </a:gsLst>
            <a:lin ang="18000042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8" name="Google Shape;488;g11817f1e899_4_434"/>
          <p:cNvSpPr/>
          <p:nvPr/>
        </p:nvSpPr>
        <p:spPr>
          <a:xfrm>
            <a:off x="3556058" y="717294"/>
            <a:ext cx="5079900" cy="768600"/>
          </a:xfrm>
          <a:prstGeom prst="rect">
            <a:avLst/>
          </a:prstGeom>
          <a:noFill/>
          <a:ln w="571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6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9" name="Google Shape;489;g11817f1e899_4_434"/>
          <p:cNvSpPr txBox="1"/>
          <p:nvPr/>
        </p:nvSpPr>
        <p:spPr>
          <a:xfrm>
            <a:off x="30508" y="839990"/>
            <a:ext cx="121920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fr-FR" sz="2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Faire ses observations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0" name="Google Shape;490;g11817f1e899_4_434"/>
          <p:cNvSpPr/>
          <p:nvPr/>
        </p:nvSpPr>
        <p:spPr>
          <a:xfrm>
            <a:off x="856344" y="2428140"/>
            <a:ext cx="10601100" cy="518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fr-FR"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00000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91" name="Google Shape;491;g11817f1e899_4_434"/>
          <p:cNvCxnSpPr/>
          <p:nvPr/>
        </p:nvCxnSpPr>
        <p:spPr>
          <a:xfrm>
            <a:off x="11460480" y="6356350"/>
            <a:ext cx="0" cy="319200"/>
          </a:xfrm>
          <a:prstGeom prst="straightConnector1">
            <a:avLst/>
          </a:prstGeom>
          <a:noFill/>
          <a:ln w="28575" cap="flat" cmpd="sng">
            <a:solidFill>
              <a:srgbClr val="6A79BA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492" name="Google Shape;492;g11817f1e899_4_434"/>
          <p:cNvSpPr txBox="1"/>
          <p:nvPr/>
        </p:nvSpPr>
        <p:spPr>
          <a:xfrm>
            <a:off x="11493050" y="6323012"/>
            <a:ext cx="584700" cy="3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fld id="{00000000-1234-1234-1234-123412341234}" type="slidenum">
              <a:rPr lang="fr-FR" sz="1600" b="0" i="0" u="none" strike="noStrike" cap="none">
                <a:solidFill>
                  <a:srgbClr val="6A79BA"/>
                </a:solidFill>
                <a:latin typeface="Arial"/>
                <a:ea typeface="Arial"/>
                <a:cs typeface="Arial"/>
                <a:sym typeface="Arial"/>
              </a:rPr>
              <a:t>28</a:t>
            </a:fld>
            <a:endParaRPr sz="1600" b="0" i="0" u="none" strike="noStrike" cap="none">
              <a:solidFill>
                <a:srgbClr val="6A79BA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93" name="Google Shape;493;g11817f1e899_4_43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77405" y="5847622"/>
            <a:ext cx="1167921" cy="819881"/>
          </a:xfrm>
          <a:prstGeom prst="rect">
            <a:avLst/>
          </a:prstGeom>
          <a:noFill/>
          <a:ln>
            <a:noFill/>
          </a:ln>
        </p:spPr>
      </p:pic>
      <p:sp>
        <p:nvSpPr>
          <p:cNvPr id="494" name="Google Shape;494;g11817f1e899_4_434"/>
          <p:cNvSpPr/>
          <p:nvPr/>
        </p:nvSpPr>
        <p:spPr>
          <a:xfrm>
            <a:off x="5010559" y="3699978"/>
            <a:ext cx="1219200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fr-FR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fr-FR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5" name="Google Shape;495;g11817f1e899_4_434" descr="Résultat de recherche d'images pour &quot;logo température&quot;"/>
          <p:cNvSpPr/>
          <p:nvPr/>
        </p:nvSpPr>
        <p:spPr>
          <a:xfrm>
            <a:off x="-554525" y="-1481700"/>
            <a:ext cx="2857500" cy="285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6" name="Google Shape;496;g11817f1e899_4_434"/>
          <p:cNvSpPr/>
          <p:nvPr/>
        </p:nvSpPr>
        <p:spPr>
          <a:xfrm>
            <a:off x="5089525" y="1781175"/>
            <a:ext cx="1219200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fr-FR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fr-FR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97" name="Google Shape;497;g11817f1e899_4_43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282214" y="0"/>
            <a:ext cx="9698012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98" name="Google Shape;498;g11817f1e899_4_434"/>
          <p:cNvSpPr/>
          <p:nvPr/>
        </p:nvSpPr>
        <p:spPr>
          <a:xfrm>
            <a:off x="9149600" y="6512850"/>
            <a:ext cx="1804800" cy="2988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3" name="Google Shape;503;g11817f1e899_4_450"/>
          <p:cNvPicPr preferRelativeResize="0"/>
          <p:nvPr/>
        </p:nvPicPr>
        <p:blipFill rotWithShape="1">
          <a:blip r:embed="rId3">
            <a:alphaModFix/>
          </a:blip>
          <a:srcRect r="-11"/>
          <a:stretch/>
        </p:blipFill>
        <p:spPr>
          <a:xfrm>
            <a:off x="181235" y="179999"/>
            <a:ext cx="11831998" cy="6495402"/>
          </a:xfrm>
          <a:prstGeom prst="rect">
            <a:avLst/>
          </a:prstGeom>
          <a:noFill/>
          <a:ln>
            <a:noFill/>
          </a:ln>
        </p:spPr>
      </p:pic>
      <p:sp>
        <p:nvSpPr>
          <p:cNvPr id="504" name="Google Shape;504;g11817f1e899_4_450"/>
          <p:cNvSpPr/>
          <p:nvPr/>
        </p:nvSpPr>
        <p:spPr>
          <a:xfrm>
            <a:off x="179997" y="179998"/>
            <a:ext cx="11831999" cy="6495402"/>
          </a:xfrm>
          <a:prstGeom prst="rect">
            <a:avLst/>
          </a:prstGeom>
          <a:gradFill>
            <a:gsLst>
              <a:gs pos="0">
                <a:srgbClr val="6A79BA">
                  <a:alpha val="80000"/>
                </a:srgbClr>
              </a:gs>
              <a:gs pos="46000">
                <a:srgbClr val="6A79BA">
                  <a:alpha val="80000"/>
                </a:srgbClr>
              </a:gs>
              <a:gs pos="100000">
                <a:srgbClr val="3DCAD8">
                  <a:alpha val="80000"/>
                </a:srgbClr>
              </a:gs>
            </a:gsLst>
            <a:lin ang="180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5" name="Google Shape;505;g11817f1e899_4_450"/>
          <p:cNvSpPr txBox="1"/>
          <p:nvPr/>
        </p:nvSpPr>
        <p:spPr>
          <a:xfrm>
            <a:off x="3213100" y="2822466"/>
            <a:ext cx="5765800" cy="794403"/>
          </a:xfrm>
          <a:prstGeom prst="rect">
            <a:avLst/>
          </a:prstGeom>
          <a:noFill/>
          <a:ln w="571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180000" rIns="91425" bIns="1800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fr-FR" sz="2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Saisie SOUS NATURALIST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06" name="Google Shape;506;g11817f1e899_4_450"/>
          <p:cNvCxnSpPr/>
          <p:nvPr/>
        </p:nvCxnSpPr>
        <p:spPr>
          <a:xfrm>
            <a:off x="11460480" y="6356350"/>
            <a:ext cx="0" cy="319052"/>
          </a:xfrm>
          <a:prstGeom prst="straightConnector1">
            <a:avLst/>
          </a:prstGeom>
          <a:noFill/>
          <a:ln w="2857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507" name="Google Shape;507;g11817f1e899_4_450"/>
          <p:cNvSpPr txBox="1"/>
          <p:nvPr/>
        </p:nvSpPr>
        <p:spPr>
          <a:xfrm>
            <a:off x="11493050" y="6323012"/>
            <a:ext cx="548791" cy="3857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fld id="{00000000-1234-1234-1234-123412341234}" type="slidenum">
              <a:rPr lang="fr-FR"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29</a:t>
            </a:fld>
            <a:endParaRPr sz="16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Google Shape;52;g11817f1e899_4_17"/>
          <p:cNvPicPr preferRelativeResize="0"/>
          <p:nvPr/>
        </p:nvPicPr>
        <p:blipFill rotWithShape="1">
          <a:blip r:embed="rId3">
            <a:alphaModFix/>
          </a:blip>
          <a:srcRect r="-11"/>
          <a:stretch/>
        </p:blipFill>
        <p:spPr>
          <a:xfrm>
            <a:off x="181235" y="179999"/>
            <a:ext cx="11831998" cy="6495402"/>
          </a:xfrm>
          <a:prstGeom prst="rect">
            <a:avLst/>
          </a:prstGeom>
          <a:noFill/>
          <a:ln>
            <a:noFill/>
          </a:ln>
        </p:spPr>
      </p:pic>
      <p:sp>
        <p:nvSpPr>
          <p:cNvPr id="53" name="Google Shape;53;g11817f1e899_4_17"/>
          <p:cNvSpPr/>
          <p:nvPr/>
        </p:nvSpPr>
        <p:spPr>
          <a:xfrm>
            <a:off x="178766" y="179999"/>
            <a:ext cx="11831999" cy="6495402"/>
          </a:xfrm>
          <a:prstGeom prst="rect">
            <a:avLst/>
          </a:prstGeom>
          <a:gradFill>
            <a:gsLst>
              <a:gs pos="0">
                <a:srgbClr val="6A79BA">
                  <a:alpha val="80000"/>
                </a:srgbClr>
              </a:gs>
              <a:gs pos="46000">
                <a:srgbClr val="6A79BA">
                  <a:alpha val="80000"/>
                </a:srgbClr>
              </a:gs>
              <a:gs pos="100000">
                <a:srgbClr val="3DCAD8">
                  <a:alpha val="80000"/>
                </a:srgbClr>
              </a:gs>
            </a:gsLst>
            <a:lin ang="180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" name="Google Shape;54;g11817f1e899_4_17"/>
          <p:cNvSpPr/>
          <p:nvPr/>
        </p:nvSpPr>
        <p:spPr>
          <a:xfrm>
            <a:off x="3853542" y="864389"/>
            <a:ext cx="4380588" cy="768467"/>
          </a:xfrm>
          <a:prstGeom prst="rect">
            <a:avLst/>
          </a:prstGeom>
          <a:noFill/>
          <a:ln w="571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6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" name="Google Shape;55;g11817f1e899_4_17"/>
          <p:cNvSpPr txBox="1"/>
          <p:nvPr/>
        </p:nvSpPr>
        <p:spPr>
          <a:xfrm>
            <a:off x="0" y="980060"/>
            <a:ext cx="1219200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fr-FR" sz="2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Sommaire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" name="Google Shape;56;g11817f1e899_4_17"/>
          <p:cNvSpPr txBox="1"/>
          <p:nvPr/>
        </p:nvSpPr>
        <p:spPr>
          <a:xfrm>
            <a:off x="1084799" y="2751682"/>
            <a:ext cx="41391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fr-FR" sz="2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1 - Préparer son terrain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" name="Google Shape;57;g11817f1e899_4_17"/>
          <p:cNvSpPr txBox="1"/>
          <p:nvPr/>
        </p:nvSpPr>
        <p:spPr>
          <a:xfrm>
            <a:off x="6685931" y="2751675"/>
            <a:ext cx="43836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fr-FR" sz="2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2 - Faire ses observations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" name="Google Shape;58;g11817f1e899_4_17"/>
          <p:cNvSpPr txBox="1"/>
          <p:nvPr/>
        </p:nvSpPr>
        <p:spPr>
          <a:xfrm>
            <a:off x="1084799" y="3814267"/>
            <a:ext cx="44778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fr-FR" sz="2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3 - Saisir sous NaturaList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" name="Google Shape;59;g11817f1e899_4_17"/>
          <p:cNvSpPr txBox="1"/>
          <p:nvPr/>
        </p:nvSpPr>
        <p:spPr>
          <a:xfrm>
            <a:off x="6685925" y="3814275"/>
            <a:ext cx="54015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fr-FR" sz="2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4 - </a:t>
            </a:r>
            <a:r>
              <a:rPr lang="fr-FR" sz="2800">
                <a:solidFill>
                  <a:schemeClr val="lt1"/>
                </a:solidFill>
              </a:rPr>
              <a:t>Saisie sous Faune-Bretagne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" name="Google Shape;60;g11817f1e899_4_17"/>
          <p:cNvSpPr txBox="1"/>
          <p:nvPr/>
        </p:nvSpPr>
        <p:spPr>
          <a:xfrm>
            <a:off x="6685931" y="4842250"/>
            <a:ext cx="47730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fr-FR" sz="2800">
                <a:solidFill>
                  <a:schemeClr val="lt1"/>
                </a:solidFill>
              </a:rPr>
              <a:t>6</a:t>
            </a:r>
            <a:r>
              <a:rPr lang="fr-FR" sz="2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- </a:t>
            </a:r>
            <a:r>
              <a:rPr lang="fr-FR" sz="2800">
                <a:solidFill>
                  <a:schemeClr val="lt1"/>
                </a:solidFill>
              </a:rPr>
              <a:t>Valorisation des données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" name="Google Shape;61;g11817f1e899_4_17"/>
          <p:cNvSpPr txBox="1"/>
          <p:nvPr/>
        </p:nvSpPr>
        <p:spPr>
          <a:xfrm>
            <a:off x="1084799" y="4800675"/>
            <a:ext cx="49188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fr-FR" sz="2800">
                <a:solidFill>
                  <a:schemeClr val="lt1"/>
                </a:solidFill>
              </a:rPr>
              <a:t>5</a:t>
            </a:r>
            <a:r>
              <a:rPr lang="fr-FR" sz="2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-</a:t>
            </a:r>
            <a:r>
              <a:rPr lang="fr-FR" sz="2800">
                <a:solidFill>
                  <a:schemeClr val="lt1"/>
                </a:solidFill>
              </a:rPr>
              <a:t> Les territoires</a:t>
            </a:r>
            <a:r>
              <a:rPr lang="fr-FR" sz="2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théoriques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" name="Google Shape;512;g11817f1e899_4_45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8766" y="188322"/>
            <a:ext cx="11831997" cy="2688259"/>
          </a:xfrm>
          <a:prstGeom prst="rect">
            <a:avLst/>
          </a:prstGeom>
          <a:noFill/>
          <a:ln>
            <a:noFill/>
          </a:ln>
        </p:spPr>
      </p:pic>
      <p:sp>
        <p:nvSpPr>
          <p:cNvPr id="513" name="Google Shape;513;g11817f1e899_4_458"/>
          <p:cNvSpPr/>
          <p:nvPr/>
        </p:nvSpPr>
        <p:spPr>
          <a:xfrm>
            <a:off x="178767" y="180000"/>
            <a:ext cx="11831998" cy="2692517"/>
          </a:xfrm>
          <a:prstGeom prst="rect">
            <a:avLst/>
          </a:prstGeom>
          <a:gradFill>
            <a:gsLst>
              <a:gs pos="0">
                <a:srgbClr val="6A79BA">
                  <a:alpha val="80000"/>
                </a:srgbClr>
              </a:gs>
              <a:gs pos="46000">
                <a:srgbClr val="6A79BA">
                  <a:alpha val="80000"/>
                </a:srgbClr>
              </a:gs>
              <a:gs pos="100000">
                <a:srgbClr val="3DCAD8">
                  <a:alpha val="80000"/>
                </a:srgbClr>
              </a:gs>
            </a:gsLst>
            <a:lin ang="180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4" name="Google Shape;514;g11817f1e899_4_458"/>
          <p:cNvSpPr/>
          <p:nvPr/>
        </p:nvSpPr>
        <p:spPr>
          <a:xfrm>
            <a:off x="3286125" y="864389"/>
            <a:ext cx="5581649" cy="768467"/>
          </a:xfrm>
          <a:prstGeom prst="rect">
            <a:avLst/>
          </a:prstGeom>
          <a:noFill/>
          <a:ln w="571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6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5" name="Google Shape;515;g11817f1e899_4_458"/>
          <p:cNvSpPr txBox="1"/>
          <p:nvPr/>
        </p:nvSpPr>
        <p:spPr>
          <a:xfrm>
            <a:off x="0" y="980060"/>
            <a:ext cx="1219200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fr-FR" sz="2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SAISIE SOUS NATURALIST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6" name="Google Shape;516;g11817f1e899_4_458"/>
          <p:cNvSpPr/>
          <p:nvPr/>
        </p:nvSpPr>
        <p:spPr>
          <a:xfrm>
            <a:off x="856344" y="2428140"/>
            <a:ext cx="10601093" cy="51835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fr-FR"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00000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17" name="Google Shape;517;g11817f1e899_4_458"/>
          <p:cNvCxnSpPr/>
          <p:nvPr/>
        </p:nvCxnSpPr>
        <p:spPr>
          <a:xfrm>
            <a:off x="11460480" y="6356350"/>
            <a:ext cx="0" cy="319052"/>
          </a:xfrm>
          <a:prstGeom prst="straightConnector1">
            <a:avLst/>
          </a:prstGeom>
          <a:noFill/>
          <a:ln w="28575" cap="flat" cmpd="sng">
            <a:solidFill>
              <a:srgbClr val="6A79BA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518" name="Google Shape;518;g11817f1e899_4_458"/>
          <p:cNvSpPr txBox="1"/>
          <p:nvPr/>
        </p:nvSpPr>
        <p:spPr>
          <a:xfrm>
            <a:off x="11493050" y="6323012"/>
            <a:ext cx="584649" cy="3857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fld id="{00000000-1234-1234-1234-123412341234}" type="slidenum">
              <a:rPr lang="fr-FR" sz="1600" b="0" i="0" u="none" strike="noStrike" cap="none">
                <a:solidFill>
                  <a:srgbClr val="6A79BA"/>
                </a:solidFill>
                <a:latin typeface="Arial"/>
                <a:ea typeface="Arial"/>
                <a:cs typeface="Arial"/>
                <a:sym typeface="Arial"/>
              </a:rPr>
              <a:t>30</a:t>
            </a:fld>
            <a:endParaRPr sz="1600" b="0" i="0" u="none" strike="noStrike" cap="none">
              <a:solidFill>
                <a:srgbClr val="6A79BA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19" name="Google Shape;519;g11817f1e899_4_45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77405" y="5847622"/>
            <a:ext cx="1167921" cy="819881"/>
          </a:xfrm>
          <a:prstGeom prst="rect">
            <a:avLst/>
          </a:prstGeom>
          <a:noFill/>
          <a:ln>
            <a:noFill/>
          </a:ln>
        </p:spPr>
      </p:pic>
      <p:sp>
        <p:nvSpPr>
          <p:cNvPr id="520" name="Google Shape;520;g11817f1e899_4_458"/>
          <p:cNvSpPr txBox="1"/>
          <p:nvPr/>
        </p:nvSpPr>
        <p:spPr>
          <a:xfrm>
            <a:off x="946482" y="2469393"/>
            <a:ext cx="5297933" cy="392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fr-FR" sz="1300" b="1" i="0" u="none" strike="noStrike" cap="none">
                <a:solidFill>
                  <a:srgbClr val="6A79BA"/>
                </a:solidFill>
                <a:latin typeface="Arial"/>
                <a:ea typeface="Arial"/>
                <a:cs typeface="Arial"/>
                <a:sym typeface="Arial"/>
              </a:rPr>
              <a:t>UNIQUEMENT AVEC UN SMARTPHONE ANDROÏD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1" name="Google Shape;521;g11817f1e899_4_458"/>
          <p:cNvSpPr/>
          <p:nvPr/>
        </p:nvSpPr>
        <p:spPr>
          <a:xfrm>
            <a:off x="1036279" y="3729651"/>
            <a:ext cx="5333830" cy="17484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0" marR="0" lvl="0" indent="-28575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Arial"/>
              <a:buChar char="•"/>
            </a:pPr>
            <a:r>
              <a:rPr lang="fr-FR" sz="12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 Attribution et création d’un carré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09550" algn="l" rtl="0">
              <a:lnSpc>
                <a:spcPct val="114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sz="1200" b="0" i="0" u="none" strike="noStrike" cap="none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14000"/>
              </a:lnSpc>
              <a:spcBef>
                <a:spcPts val="120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Arial"/>
              <a:buChar char="•"/>
            </a:pPr>
            <a:r>
              <a:rPr lang="fr-FR" sz="12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Saisie des données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4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14000"/>
              </a:lnSpc>
              <a:spcBef>
                <a:spcPts val="120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Arial"/>
              <a:buChar char="•"/>
            </a:pPr>
            <a:r>
              <a:rPr lang="fr-FR" sz="12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Récupérer et modifier les données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2" name="Google Shape;522;g11817f1e899_4_458"/>
          <p:cNvSpPr/>
          <p:nvPr/>
        </p:nvSpPr>
        <p:spPr>
          <a:xfrm>
            <a:off x="5010559" y="3699978"/>
            <a:ext cx="1219200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fr-FR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fr-FR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3" name="Google Shape;523;g11817f1e899_4_458" descr="Résultat de recherche d'images pour &quot;logo température&quot;"/>
          <p:cNvSpPr/>
          <p:nvPr/>
        </p:nvSpPr>
        <p:spPr>
          <a:xfrm>
            <a:off x="155575" y="-1371600"/>
            <a:ext cx="2857500" cy="285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4" name="Google Shape;524;g11817f1e899_4_458"/>
          <p:cNvSpPr/>
          <p:nvPr/>
        </p:nvSpPr>
        <p:spPr>
          <a:xfrm>
            <a:off x="5089525" y="1781175"/>
            <a:ext cx="1219200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fr-FR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fr-FR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5" name="Google Shape;525;g11817f1e899_4_458"/>
          <p:cNvSpPr txBox="1"/>
          <p:nvPr/>
        </p:nvSpPr>
        <p:spPr>
          <a:xfrm>
            <a:off x="761365" y="3045822"/>
            <a:ext cx="3932399" cy="3613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fr-FR" sz="1300" b="1" i="0" u="none" strike="noStrike" cap="none">
                <a:solidFill>
                  <a:srgbClr val="6A79BA"/>
                </a:solidFill>
                <a:latin typeface="Arial"/>
                <a:ea typeface="Arial"/>
                <a:cs typeface="Arial"/>
                <a:sym typeface="Arial"/>
              </a:rPr>
              <a:t>Plusieurs phases :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6" name="Google Shape;526;g11817f1e899_4_458"/>
          <p:cNvSpPr txBox="1"/>
          <p:nvPr/>
        </p:nvSpPr>
        <p:spPr>
          <a:xfrm>
            <a:off x="3758034" y="3698321"/>
            <a:ext cx="3932400" cy="2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fr-FR" sz="1300" b="1" i="0" u="none" strike="noStrike" cap="none">
                <a:solidFill>
                  <a:srgbClr val="6A79BA"/>
                </a:solidFill>
                <a:latin typeface="Arial"/>
                <a:ea typeface="Arial"/>
                <a:cs typeface="Arial"/>
                <a:sym typeface="Arial"/>
              </a:rPr>
              <a:t>Faune Bretagne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7" name="Google Shape;527;g11817f1e899_4_458"/>
          <p:cNvSpPr txBox="1"/>
          <p:nvPr/>
        </p:nvSpPr>
        <p:spPr>
          <a:xfrm>
            <a:off x="3824507" y="5152934"/>
            <a:ext cx="3932400" cy="2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fr-FR" sz="1300" b="1" i="0" u="none" strike="noStrike" cap="none">
                <a:solidFill>
                  <a:srgbClr val="6A79BA"/>
                </a:solidFill>
                <a:latin typeface="Arial"/>
                <a:ea typeface="Arial"/>
                <a:cs typeface="Arial"/>
                <a:sym typeface="Arial"/>
              </a:rPr>
              <a:t>Faune Bretagne et Faune France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8" name="Google Shape;528;g11817f1e899_4_458"/>
          <p:cNvSpPr txBox="1"/>
          <p:nvPr/>
        </p:nvSpPr>
        <p:spPr>
          <a:xfrm>
            <a:off x="2832607" y="4415225"/>
            <a:ext cx="3932400" cy="2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fr-FR" sz="1300" b="1" i="0" u="none" strike="noStrike" cap="none">
                <a:solidFill>
                  <a:srgbClr val="6A79BA"/>
                </a:solidFill>
                <a:latin typeface="Arial"/>
                <a:ea typeface="Arial"/>
                <a:cs typeface="Arial"/>
                <a:sym typeface="Arial"/>
              </a:rPr>
              <a:t>Naturalist</a:t>
            </a:r>
            <a:endParaRPr sz="1300" b="1" i="0" u="none" strike="noStrike" cap="none">
              <a:solidFill>
                <a:srgbClr val="6A79BA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29" name="Google Shape;529;g11817f1e899_4_458"/>
          <p:cNvPicPr preferRelativeResize="0"/>
          <p:nvPr/>
        </p:nvPicPr>
        <p:blipFill rotWithShape="1">
          <a:blip r:embed="rId5">
            <a:alphaModFix/>
          </a:blip>
          <a:srcRect l="8500" t="13959" r="62083" b="8083"/>
          <a:stretch/>
        </p:blipFill>
        <p:spPr>
          <a:xfrm>
            <a:off x="7182279" y="2187526"/>
            <a:ext cx="4551821" cy="3632217"/>
          </a:xfrm>
          <a:prstGeom prst="rect">
            <a:avLst/>
          </a:prstGeom>
          <a:noFill/>
          <a:ln>
            <a:noFill/>
          </a:ln>
        </p:spPr>
      </p:pic>
      <p:pic>
        <p:nvPicPr>
          <p:cNvPr id="530" name="Google Shape;530;g11817f1e899_4_458"/>
          <p:cNvPicPr preferRelativeResize="0"/>
          <p:nvPr/>
        </p:nvPicPr>
        <p:blipFill rotWithShape="1">
          <a:blip r:embed="rId6">
            <a:alphaModFix/>
          </a:blip>
          <a:srcRect l="6485" t="26927" r="90239" b="62019"/>
          <a:stretch/>
        </p:blipFill>
        <p:spPr>
          <a:xfrm>
            <a:off x="6244415" y="4195893"/>
            <a:ext cx="740140" cy="7519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5" name="Google Shape;535;g11817f1e899_4_48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8766" y="188322"/>
            <a:ext cx="11831997" cy="2688259"/>
          </a:xfrm>
          <a:prstGeom prst="rect">
            <a:avLst/>
          </a:prstGeom>
          <a:noFill/>
          <a:ln>
            <a:noFill/>
          </a:ln>
        </p:spPr>
      </p:pic>
      <p:sp>
        <p:nvSpPr>
          <p:cNvPr id="536" name="Google Shape;536;g11817f1e899_4_480"/>
          <p:cNvSpPr/>
          <p:nvPr/>
        </p:nvSpPr>
        <p:spPr>
          <a:xfrm>
            <a:off x="178767" y="180000"/>
            <a:ext cx="11831998" cy="2692517"/>
          </a:xfrm>
          <a:prstGeom prst="rect">
            <a:avLst/>
          </a:prstGeom>
          <a:gradFill>
            <a:gsLst>
              <a:gs pos="0">
                <a:srgbClr val="6A79BA">
                  <a:alpha val="80000"/>
                </a:srgbClr>
              </a:gs>
              <a:gs pos="46000">
                <a:srgbClr val="6A79BA">
                  <a:alpha val="80000"/>
                </a:srgbClr>
              </a:gs>
              <a:gs pos="100000">
                <a:srgbClr val="3DCAD8">
                  <a:alpha val="80000"/>
                </a:srgbClr>
              </a:gs>
            </a:gsLst>
            <a:lin ang="180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7" name="Google Shape;537;g11817f1e899_4_480"/>
          <p:cNvSpPr/>
          <p:nvPr/>
        </p:nvSpPr>
        <p:spPr>
          <a:xfrm>
            <a:off x="3286125" y="864389"/>
            <a:ext cx="5581649" cy="768467"/>
          </a:xfrm>
          <a:prstGeom prst="rect">
            <a:avLst/>
          </a:prstGeom>
          <a:noFill/>
          <a:ln w="571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6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8" name="Google Shape;538;g11817f1e899_4_480"/>
          <p:cNvSpPr txBox="1"/>
          <p:nvPr/>
        </p:nvSpPr>
        <p:spPr>
          <a:xfrm>
            <a:off x="0" y="980060"/>
            <a:ext cx="1219200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fr-FR" sz="2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SAISIE SOUS NATURALIST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9" name="Google Shape;539;g11817f1e899_4_480"/>
          <p:cNvSpPr/>
          <p:nvPr/>
        </p:nvSpPr>
        <p:spPr>
          <a:xfrm>
            <a:off x="859387" y="2404900"/>
            <a:ext cx="10601093" cy="51835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fr-FR"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00000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40" name="Google Shape;540;g11817f1e899_4_480"/>
          <p:cNvCxnSpPr/>
          <p:nvPr/>
        </p:nvCxnSpPr>
        <p:spPr>
          <a:xfrm>
            <a:off x="11460480" y="6356350"/>
            <a:ext cx="0" cy="319052"/>
          </a:xfrm>
          <a:prstGeom prst="straightConnector1">
            <a:avLst/>
          </a:prstGeom>
          <a:noFill/>
          <a:ln w="28575" cap="flat" cmpd="sng">
            <a:solidFill>
              <a:srgbClr val="6A79BA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541" name="Google Shape;541;g11817f1e899_4_480"/>
          <p:cNvSpPr txBox="1"/>
          <p:nvPr/>
        </p:nvSpPr>
        <p:spPr>
          <a:xfrm>
            <a:off x="11493050" y="6323012"/>
            <a:ext cx="584649" cy="3857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fld id="{00000000-1234-1234-1234-123412341234}" type="slidenum">
              <a:rPr lang="fr-FR" sz="1600" b="0" i="0" u="none" strike="noStrike" cap="none">
                <a:solidFill>
                  <a:srgbClr val="6A79BA"/>
                </a:solidFill>
                <a:latin typeface="Arial"/>
                <a:ea typeface="Arial"/>
                <a:cs typeface="Arial"/>
                <a:sym typeface="Arial"/>
              </a:rPr>
              <a:t>31</a:t>
            </a:fld>
            <a:endParaRPr sz="1600" b="0" i="0" u="none" strike="noStrike" cap="none">
              <a:solidFill>
                <a:srgbClr val="6A79BA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42" name="Google Shape;542;g11817f1e899_4_48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77405" y="5847622"/>
            <a:ext cx="1167921" cy="819881"/>
          </a:xfrm>
          <a:prstGeom prst="rect">
            <a:avLst/>
          </a:prstGeom>
          <a:noFill/>
          <a:ln>
            <a:noFill/>
          </a:ln>
        </p:spPr>
      </p:pic>
      <p:sp>
        <p:nvSpPr>
          <p:cNvPr id="543" name="Google Shape;543;g11817f1e899_4_480"/>
          <p:cNvSpPr txBox="1"/>
          <p:nvPr/>
        </p:nvSpPr>
        <p:spPr>
          <a:xfrm>
            <a:off x="946482" y="2469393"/>
            <a:ext cx="3932399" cy="3613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fr-FR" sz="1300" b="1" i="0" u="none" strike="noStrike" cap="none">
                <a:solidFill>
                  <a:srgbClr val="6A79BA"/>
                </a:solidFill>
                <a:latin typeface="Arial"/>
                <a:ea typeface="Arial"/>
                <a:cs typeface="Arial"/>
                <a:sym typeface="Arial"/>
              </a:rPr>
              <a:t>SUR PC  -  FAUNE BRETAGNE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4" name="Google Shape;544;g11817f1e899_4_480"/>
          <p:cNvSpPr/>
          <p:nvPr/>
        </p:nvSpPr>
        <p:spPr>
          <a:xfrm>
            <a:off x="1036279" y="3729651"/>
            <a:ext cx="3974400" cy="291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0" marR="0" lvl="0" indent="-28575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Char char="•"/>
            </a:pPr>
            <a:r>
              <a:rPr lang="fr-FR" sz="1600" b="1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 Attribution et création d’un carré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71450" marR="0" lvl="0" indent="-95250" algn="l" rtl="0">
              <a:lnSpc>
                <a:spcPct val="114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sz="1200" b="0" i="0" u="none" strike="noStrike" cap="none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71450" marR="0" lvl="0" indent="-171450" algn="l" rtl="0">
              <a:lnSpc>
                <a:spcPct val="114000"/>
              </a:lnSpc>
              <a:spcBef>
                <a:spcPts val="120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Arial"/>
              <a:buChar char="-"/>
            </a:pPr>
            <a:r>
              <a:rPr lang="fr-FR" sz="12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Sélection d’un carré (lieu de vie, accessibilité, …),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71450" marR="0" lvl="0" indent="-171450" algn="l" rtl="0">
              <a:lnSpc>
                <a:spcPct val="114000"/>
              </a:lnSpc>
              <a:spcBef>
                <a:spcPts val="120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Arial"/>
              <a:buChar char="-"/>
            </a:pPr>
            <a:r>
              <a:rPr lang="fr-FR" sz="12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Attribution des droits d’accès au protocole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71450" marR="0" lvl="0" indent="-95250" algn="l" rtl="0">
              <a:lnSpc>
                <a:spcPct val="114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sz="1200" b="0" i="0" u="none" strike="noStrike" cap="none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71450" marR="0" lvl="0" indent="-171450" algn="l" rtl="0">
              <a:lnSpc>
                <a:spcPct val="114000"/>
              </a:lnSpc>
              <a:spcBef>
                <a:spcPts val="120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Arial"/>
              <a:buChar char="-"/>
            </a:pPr>
            <a:r>
              <a:rPr lang="fr-FR" sz="12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Création du parcours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4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1" i="0" u="none" strike="noStrike" cap="none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4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5" name="Google Shape;545;g11817f1e899_4_480"/>
          <p:cNvSpPr/>
          <p:nvPr/>
        </p:nvSpPr>
        <p:spPr>
          <a:xfrm>
            <a:off x="5010559" y="3699978"/>
            <a:ext cx="1219200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fr-FR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fr-FR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6" name="Google Shape;546;g11817f1e899_4_480" descr="Résultat de recherche d'images pour &quot;logo température&quot;"/>
          <p:cNvSpPr/>
          <p:nvPr/>
        </p:nvSpPr>
        <p:spPr>
          <a:xfrm>
            <a:off x="155575" y="-1371600"/>
            <a:ext cx="2857500" cy="285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7" name="Google Shape;547;g11817f1e899_4_480"/>
          <p:cNvSpPr/>
          <p:nvPr/>
        </p:nvSpPr>
        <p:spPr>
          <a:xfrm>
            <a:off x="5089525" y="1781175"/>
            <a:ext cx="1219200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fr-FR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fr-FR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8" name="Google Shape;548;g11817f1e899_4_480"/>
          <p:cNvSpPr txBox="1"/>
          <p:nvPr/>
        </p:nvSpPr>
        <p:spPr>
          <a:xfrm>
            <a:off x="761365" y="3045822"/>
            <a:ext cx="3932399" cy="3613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fr-FR" sz="1300" b="1" i="0" u="none" strike="noStrike" cap="none">
                <a:solidFill>
                  <a:srgbClr val="6A79BA"/>
                </a:solidFill>
                <a:latin typeface="Arial"/>
                <a:ea typeface="Arial"/>
                <a:cs typeface="Arial"/>
                <a:sym typeface="Arial"/>
              </a:rPr>
              <a:t>Plusieurs phases :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9" name="Google Shape;549;g11817f1e899_4_480"/>
          <p:cNvSpPr txBox="1"/>
          <p:nvPr/>
        </p:nvSpPr>
        <p:spPr>
          <a:xfrm>
            <a:off x="4758110" y="3710227"/>
            <a:ext cx="2050013" cy="392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fr-FR" sz="1300" b="1" i="0" u="none" strike="noStrike" cap="none">
                <a:solidFill>
                  <a:srgbClr val="6A79BA"/>
                </a:solidFill>
                <a:latin typeface="Arial"/>
                <a:ea typeface="Arial"/>
                <a:cs typeface="Arial"/>
                <a:sym typeface="Arial"/>
              </a:rPr>
              <a:t>(Sous Faune Bretagne)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0" name="Google Shape;550;g11817f1e899_4_480"/>
          <p:cNvSpPr txBox="1"/>
          <p:nvPr/>
        </p:nvSpPr>
        <p:spPr>
          <a:xfrm>
            <a:off x="3013084" y="5590008"/>
            <a:ext cx="1592100" cy="2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fr-FR" sz="1300" b="1" i="0" u="none" strike="noStrike" cap="none">
                <a:solidFill>
                  <a:srgbClr val="6A79BA"/>
                </a:solidFill>
                <a:latin typeface="Arial"/>
                <a:ea typeface="Arial"/>
                <a:cs typeface="Arial"/>
                <a:sym typeface="Arial"/>
              </a:rPr>
              <a:t>Bénévole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1" name="Google Shape;551;g11817f1e899_4_480"/>
          <p:cNvSpPr txBox="1"/>
          <p:nvPr/>
        </p:nvSpPr>
        <p:spPr>
          <a:xfrm>
            <a:off x="5089525" y="4392087"/>
            <a:ext cx="1825500" cy="5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fr-FR" sz="1300" b="1" i="0" u="none" strike="noStrike" cap="none">
                <a:solidFill>
                  <a:srgbClr val="6A79BA"/>
                </a:solidFill>
                <a:latin typeface="Arial"/>
                <a:ea typeface="Arial"/>
                <a:cs typeface="Arial"/>
                <a:sym typeface="Arial"/>
              </a:rPr>
              <a:t>Coordinateur départemental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2" name="Google Shape;552;g11817f1e899_4_480"/>
          <p:cNvSpPr txBox="1"/>
          <p:nvPr/>
        </p:nvSpPr>
        <p:spPr>
          <a:xfrm>
            <a:off x="4758111" y="4304083"/>
            <a:ext cx="425509" cy="8374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fr-FR" sz="3600" b="1" i="0" u="none" strike="noStrike" cap="none">
                <a:solidFill>
                  <a:srgbClr val="6A79BA"/>
                </a:solidFill>
                <a:latin typeface="Calibri"/>
                <a:ea typeface="Calibri"/>
                <a:cs typeface="Calibri"/>
                <a:sym typeface="Calibri"/>
              </a:rPr>
              <a:t>{</a:t>
            </a:r>
            <a:endParaRPr sz="3600" b="1" i="0" u="none" strike="noStrike" cap="none">
              <a:solidFill>
                <a:srgbClr val="6A79BA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7" name="Google Shape;557;g11817f1e899_4_50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8766" y="188322"/>
            <a:ext cx="11831997" cy="2688259"/>
          </a:xfrm>
          <a:prstGeom prst="rect">
            <a:avLst/>
          </a:prstGeom>
          <a:noFill/>
          <a:ln>
            <a:noFill/>
          </a:ln>
        </p:spPr>
      </p:pic>
      <p:sp>
        <p:nvSpPr>
          <p:cNvPr id="558" name="Google Shape;558;g11817f1e899_4_501"/>
          <p:cNvSpPr/>
          <p:nvPr/>
        </p:nvSpPr>
        <p:spPr>
          <a:xfrm>
            <a:off x="178767" y="180000"/>
            <a:ext cx="11831998" cy="2692517"/>
          </a:xfrm>
          <a:prstGeom prst="rect">
            <a:avLst/>
          </a:prstGeom>
          <a:gradFill>
            <a:gsLst>
              <a:gs pos="0">
                <a:srgbClr val="6A79BA">
                  <a:alpha val="80000"/>
                </a:srgbClr>
              </a:gs>
              <a:gs pos="46000">
                <a:srgbClr val="6A79BA">
                  <a:alpha val="80000"/>
                </a:srgbClr>
              </a:gs>
              <a:gs pos="100000">
                <a:srgbClr val="3DCAD8">
                  <a:alpha val="80000"/>
                </a:srgbClr>
              </a:gs>
            </a:gsLst>
            <a:lin ang="180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9" name="Google Shape;559;g11817f1e899_4_501"/>
          <p:cNvSpPr/>
          <p:nvPr/>
        </p:nvSpPr>
        <p:spPr>
          <a:xfrm>
            <a:off x="3286125" y="864389"/>
            <a:ext cx="5581649" cy="768467"/>
          </a:xfrm>
          <a:prstGeom prst="rect">
            <a:avLst/>
          </a:prstGeom>
          <a:noFill/>
          <a:ln w="571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6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0" name="Google Shape;560;g11817f1e899_4_501"/>
          <p:cNvSpPr txBox="1"/>
          <p:nvPr/>
        </p:nvSpPr>
        <p:spPr>
          <a:xfrm>
            <a:off x="0" y="980060"/>
            <a:ext cx="1219200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fr-FR" sz="2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SAISIE SOUS NATURALIST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1" name="Google Shape;561;g11817f1e899_4_501"/>
          <p:cNvSpPr/>
          <p:nvPr/>
        </p:nvSpPr>
        <p:spPr>
          <a:xfrm>
            <a:off x="856344" y="2428140"/>
            <a:ext cx="10601093" cy="51835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fr-FR"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00000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62" name="Google Shape;562;g11817f1e899_4_501"/>
          <p:cNvCxnSpPr/>
          <p:nvPr/>
        </p:nvCxnSpPr>
        <p:spPr>
          <a:xfrm>
            <a:off x="11460480" y="6356350"/>
            <a:ext cx="0" cy="319052"/>
          </a:xfrm>
          <a:prstGeom prst="straightConnector1">
            <a:avLst/>
          </a:prstGeom>
          <a:noFill/>
          <a:ln w="28575" cap="flat" cmpd="sng">
            <a:solidFill>
              <a:srgbClr val="6A79BA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563" name="Google Shape;563;g11817f1e899_4_501"/>
          <p:cNvSpPr txBox="1"/>
          <p:nvPr/>
        </p:nvSpPr>
        <p:spPr>
          <a:xfrm>
            <a:off x="11493050" y="6323012"/>
            <a:ext cx="584649" cy="3857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fld id="{00000000-1234-1234-1234-123412341234}" type="slidenum">
              <a:rPr lang="fr-FR" sz="1600" b="0" i="0" u="none" strike="noStrike" cap="none">
                <a:solidFill>
                  <a:srgbClr val="6A79BA"/>
                </a:solidFill>
                <a:latin typeface="Arial"/>
                <a:ea typeface="Arial"/>
                <a:cs typeface="Arial"/>
                <a:sym typeface="Arial"/>
              </a:rPr>
              <a:t>32</a:t>
            </a:fld>
            <a:endParaRPr sz="1600" b="0" i="0" u="none" strike="noStrike" cap="none">
              <a:solidFill>
                <a:srgbClr val="6A79BA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64" name="Google Shape;564;g11817f1e899_4_50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77405" y="5847622"/>
            <a:ext cx="1167921" cy="819881"/>
          </a:xfrm>
          <a:prstGeom prst="rect">
            <a:avLst/>
          </a:prstGeom>
          <a:noFill/>
          <a:ln>
            <a:noFill/>
          </a:ln>
        </p:spPr>
      </p:pic>
      <p:sp>
        <p:nvSpPr>
          <p:cNvPr id="565" name="Google Shape;565;g11817f1e899_4_501"/>
          <p:cNvSpPr/>
          <p:nvPr/>
        </p:nvSpPr>
        <p:spPr>
          <a:xfrm>
            <a:off x="1036275" y="3530150"/>
            <a:ext cx="5194800" cy="21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2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Création du parcours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4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fr-FR" sz="12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Faune Bretagne sur PC : « Participer » → « Transmettre mes observations »</a:t>
            </a:r>
            <a:r>
              <a:rPr lang="fr-FR" sz="14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0" i="0" u="none" strike="noStrike" cap="none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4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4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4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fr-FR" sz="1200">
                <a:solidFill>
                  <a:srgbClr val="7F7F7F"/>
                </a:solidFill>
              </a:rPr>
              <a:t>→ cliquer sur un lieu-dit existant</a:t>
            </a:r>
            <a:endParaRPr sz="1200">
              <a:solidFill>
                <a:srgbClr val="7F7F7F"/>
              </a:solidFill>
            </a:endParaRPr>
          </a:p>
          <a:p>
            <a:pPr marL="0" marR="0" lvl="0" indent="0" algn="l" rtl="0">
              <a:lnSpc>
                <a:spcPct val="114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fr-FR" sz="12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→ « Créer une cartographie des territoires »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4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6" name="Google Shape;566;g11817f1e899_4_501" descr="Résultat de recherche d'images pour &quot;logo température&quot;"/>
          <p:cNvSpPr/>
          <p:nvPr/>
        </p:nvSpPr>
        <p:spPr>
          <a:xfrm>
            <a:off x="155575" y="-1371600"/>
            <a:ext cx="2857500" cy="285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7" name="Google Shape;567;g11817f1e899_4_501"/>
          <p:cNvSpPr/>
          <p:nvPr/>
        </p:nvSpPr>
        <p:spPr>
          <a:xfrm>
            <a:off x="5089525" y="1781175"/>
            <a:ext cx="1219200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fr-FR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fr-FR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8" name="Google Shape;568;g11817f1e899_4_501"/>
          <p:cNvSpPr txBox="1"/>
          <p:nvPr/>
        </p:nvSpPr>
        <p:spPr>
          <a:xfrm>
            <a:off x="2516242" y="3511955"/>
            <a:ext cx="1592100" cy="2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fr-FR" sz="1300" b="1" i="0" u="none" strike="noStrike" cap="none">
                <a:solidFill>
                  <a:srgbClr val="6A79BA"/>
                </a:solidFill>
                <a:latin typeface="Arial"/>
                <a:ea typeface="Arial"/>
                <a:cs typeface="Arial"/>
                <a:sym typeface="Arial"/>
              </a:rPr>
              <a:t>par le bénévole :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9" name="Google Shape;569;g11817f1e899_4_501"/>
          <p:cNvSpPr/>
          <p:nvPr/>
        </p:nvSpPr>
        <p:spPr>
          <a:xfrm>
            <a:off x="856344" y="3018722"/>
            <a:ext cx="3974280" cy="3730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600" b="1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Attribution et création d’un carré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0" name="Google Shape;570;g11817f1e899_4_501"/>
          <p:cNvSpPr txBox="1"/>
          <p:nvPr/>
        </p:nvSpPr>
        <p:spPr>
          <a:xfrm>
            <a:off x="1098882" y="2537123"/>
            <a:ext cx="3932399" cy="3613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fr-FR" sz="1300" b="1" i="0" u="none" strike="noStrike" cap="none">
                <a:solidFill>
                  <a:srgbClr val="6A79BA"/>
                </a:solidFill>
                <a:latin typeface="Arial"/>
                <a:ea typeface="Arial"/>
                <a:cs typeface="Arial"/>
                <a:sym typeface="Arial"/>
              </a:rPr>
              <a:t>SUR PC  -  FAUNE BRETAGNE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71" name="Google Shape;571;g11817f1e899_4_50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583356" y="4204124"/>
            <a:ext cx="2447925" cy="685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2" name="Google Shape;572;g11817f1e899_4_501"/>
          <p:cNvPicPr preferRelativeResize="0"/>
          <p:nvPr/>
        </p:nvPicPr>
        <p:blipFill rotWithShape="1">
          <a:blip r:embed="rId6">
            <a:alphaModFix/>
          </a:blip>
          <a:srcRect l="31317" t="30867" r="19787"/>
          <a:stretch/>
        </p:blipFill>
        <p:spPr>
          <a:xfrm>
            <a:off x="5932425" y="1263325"/>
            <a:ext cx="6259574" cy="4978549"/>
          </a:xfrm>
          <a:prstGeom prst="rect">
            <a:avLst/>
          </a:prstGeom>
          <a:noFill/>
          <a:ln>
            <a:noFill/>
          </a:ln>
        </p:spPr>
      </p:pic>
      <p:sp>
        <p:nvSpPr>
          <p:cNvPr id="573" name="Google Shape;573;g11817f1e899_4_501"/>
          <p:cNvSpPr/>
          <p:nvPr/>
        </p:nvSpPr>
        <p:spPr>
          <a:xfrm>
            <a:off x="8301800" y="4454850"/>
            <a:ext cx="3191400" cy="2523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8" name="Google Shape;578;g11817f1e899_4_5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8766" y="188322"/>
            <a:ext cx="11831997" cy="2688259"/>
          </a:xfrm>
          <a:prstGeom prst="rect">
            <a:avLst/>
          </a:prstGeom>
          <a:noFill/>
          <a:ln>
            <a:noFill/>
          </a:ln>
        </p:spPr>
      </p:pic>
      <p:sp>
        <p:nvSpPr>
          <p:cNvPr id="579" name="Google Shape;579;g11817f1e899_4_521"/>
          <p:cNvSpPr/>
          <p:nvPr/>
        </p:nvSpPr>
        <p:spPr>
          <a:xfrm>
            <a:off x="178767" y="180000"/>
            <a:ext cx="11831998" cy="2692517"/>
          </a:xfrm>
          <a:prstGeom prst="rect">
            <a:avLst/>
          </a:prstGeom>
          <a:gradFill>
            <a:gsLst>
              <a:gs pos="0">
                <a:srgbClr val="6A79BA">
                  <a:alpha val="80000"/>
                </a:srgbClr>
              </a:gs>
              <a:gs pos="46000">
                <a:srgbClr val="6A79BA">
                  <a:alpha val="80000"/>
                </a:srgbClr>
              </a:gs>
              <a:gs pos="100000">
                <a:srgbClr val="3DCAD8">
                  <a:alpha val="80000"/>
                </a:srgbClr>
              </a:gs>
            </a:gsLst>
            <a:lin ang="180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0" name="Google Shape;580;g11817f1e899_4_521"/>
          <p:cNvSpPr/>
          <p:nvPr/>
        </p:nvSpPr>
        <p:spPr>
          <a:xfrm>
            <a:off x="395239" y="581850"/>
            <a:ext cx="5581649" cy="768467"/>
          </a:xfrm>
          <a:prstGeom prst="rect">
            <a:avLst/>
          </a:prstGeom>
          <a:noFill/>
          <a:ln w="571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6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1" name="Google Shape;581;g11817f1e899_4_521"/>
          <p:cNvSpPr txBox="1"/>
          <p:nvPr/>
        </p:nvSpPr>
        <p:spPr>
          <a:xfrm>
            <a:off x="-2890886" y="697521"/>
            <a:ext cx="1219200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fr-FR" sz="2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SAISIE SOUS NATURALIST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2" name="Google Shape;582;g11817f1e899_4_521"/>
          <p:cNvSpPr/>
          <p:nvPr/>
        </p:nvSpPr>
        <p:spPr>
          <a:xfrm>
            <a:off x="856344" y="2428140"/>
            <a:ext cx="10601093" cy="51835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fr-FR"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00000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83" name="Google Shape;583;g11817f1e899_4_521"/>
          <p:cNvCxnSpPr/>
          <p:nvPr/>
        </p:nvCxnSpPr>
        <p:spPr>
          <a:xfrm>
            <a:off x="11460480" y="6356350"/>
            <a:ext cx="0" cy="319052"/>
          </a:xfrm>
          <a:prstGeom prst="straightConnector1">
            <a:avLst/>
          </a:prstGeom>
          <a:noFill/>
          <a:ln w="28575" cap="flat" cmpd="sng">
            <a:solidFill>
              <a:srgbClr val="6A79BA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584" name="Google Shape;584;g11817f1e899_4_521"/>
          <p:cNvSpPr txBox="1"/>
          <p:nvPr/>
        </p:nvSpPr>
        <p:spPr>
          <a:xfrm>
            <a:off x="11493050" y="6323012"/>
            <a:ext cx="584649" cy="3857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fld id="{00000000-1234-1234-1234-123412341234}" type="slidenum">
              <a:rPr lang="fr-FR" sz="1600" b="0" i="0" u="none" strike="noStrike" cap="none">
                <a:solidFill>
                  <a:srgbClr val="6A79BA"/>
                </a:solidFill>
                <a:latin typeface="Arial"/>
                <a:ea typeface="Arial"/>
                <a:cs typeface="Arial"/>
                <a:sym typeface="Arial"/>
              </a:rPr>
              <a:t>33</a:t>
            </a:fld>
            <a:endParaRPr sz="1600" b="0" i="0" u="none" strike="noStrike" cap="none">
              <a:solidFill>
                <a:srgbClr val="6A79BA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5" name="Google Shape;585;g11817f1e899_4_521"/>
          <p:cNvSpPr/>
          <p:nvPr/>
        </p:nvSpPr>
        <p:spPr>
          <a:xfrm>
            <a:off x="842687" y="4083720"/>
            <a:ext cx="5127454" cy="15658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0" marR="0" lvl="0" indent="-28575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Arial"/>
              <a:buChar char="•"/>
            </a:pPr>
            <a:r>
              <a:rPr lang="fr-FR" sz="12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La première permet de tracer votre itinéraire supposé</a:t>
            </a:r>
            <a:endParaRPr/>
          </a:p>
          <a:p>
            <a:pPr marL="285750" marR="0" lvl="0" indent="-28575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Arial"/>
              <a:buChar char="•"/>
            </a:pPr>
            <a:r>
              <a:rPr lang="fr-FR" sz="12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La seconde permet de modifier votre itinéraire supposé</a:t>
            </a:r>
            <a:endParaRPr/>
          </a:p>
          <a:p>
            <a:pPr marL="285750" marR="0" lvl="0" indent="-28575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Arial"/>
              <a:buChar char="•"/>
            </a:pPr>
            <a:r>
              <a:rPr lang="fr-FR" sz="12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La troisième permet de définir une « surface maximale de prospection », c’est-à-dire la surface sur laquelle on va garder les observations.</a:t>
            </a:r>
            <a:endParaRPr/>
          </a:p>
          <a:p>
            <a:pPr marL="285750" marR="0" lvl="0" indent="-28575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Arial"/>
              <a:buChar char="•"/>
            </a:pPr>
            <a:r>
              <a:rPr lang="fr-FR" sz="12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La quatrième permet de modifier la surface maximale de prospection.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6" name="Google Shape;586;g11817f1e899_4_521" descr="Résultat de recherche d'images pour &quot;logo température&quot;"/>
          <p:cNvSpPr/>
          <p:nvPr/>
        </p:nvSpPr>
        <p:spPr>
          <a:xfrm>
            <a:off x="155575" y="-1371600"/>
            <a:ext cx="2857500" cy="285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7" name="Google Shape;587;g11817f1e899_4_521"/>
          <p:cNvSpPr/>
          <p:nvPr/>
        </p:nvSpPr>
        <p:spPr>
          <a:xfrm>
            <a:off x="5089525" y="1781175"/>
            <a:ext cx="1219200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fr-FR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fr-FR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8" name="Google Shape;588;g11817f1e899_4_521"/>
          <p:cNvSpPr txBox="1"/>
          <p:nvPr/>
        </p:nvSpPr>
        <p:spPr>
          <a:xfrm>
            <a:off x="8036560" y="6363657"/>
            <a:ext cx="3394074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fr-FR" sz="1100" b="0" i="0" u="none" strike="noStrike" cap="none">
                <a:solidFill>
                  <a:srgbClr val="6A79BA"/>
                </a:solidFill>
                <a:latin typeface="Arial"/>
                <a:ea typeface="Arial"/>
                <a:cs typeface="Arial"/>
                <a:sym typeface="Arial"/>
              </a:rPr>
              <a:t>Formation ONCB ORA 19 février 2022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9" name="Google Shape;589;g11817f1e899_4_521"/>
          <p:cNvSpPr txBox="1"/>
          <p:nvPr/>
        </p:nvSpPr>
        <p:spPr>
          <a:xfrm>
            <a:off x="946482" y="2469393"/>
            <a:ext cx="3932399" cy="3613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fr-FR" sz="1300" b="1" i="0" u="none" strike="noStrike" cap="none">
                <a:solidFill>
                  <a:srgbClr val="6A79BA"/>
                </a:solidFill>
                <a:latin typeface="Arial"/>
                <a:ea typeface="Arial"/>
                <a:cs typeface="Arial"/>
                <a:sym typeface="Arial"/>
              </a:rPr>
              <a:t>SUR PC  -  FAUNE BRETAGNE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0" name="Google Shape;590;g11817f1e899_4_521"/>
          <p:cNvSpPr/>
          <p:nvPr/>
        </p:nvSpPr>
        <p:spPr>
          <a:xfrm>
            <a:off x="856344" y="3018722"/>
            <a:ext cx="3974280" cy="3730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600" b="1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Attribution et création d’un carré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91" name="Google Shape;591;g11817f1e899_4_52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634061" y="93381"/>
            <a:ext cx="5514382" cy="6662208"/>
          </a:xfrm>
          <a:prstGeom prst="rect">
            <a:avLst/>
          </a:prstGeom>
          <a:noFill/>
          <a:ln>
            <a:noFill/>
          </a:ln>
        </p:spPr>
      </p:pic>
      <p:pic>
        <p:nvPicPr>
          <p:cNvPr id="592" name="Google Shape;592;g11817f1e899_4_52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452639" y="3433772"/>
            <a:ext cx="1504950" cy="590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3" name="Google Shape;593;g11817f1e899_4_52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634050" y="404700"/>
            <a:ext cx="5581651" cy="5034428"/>
          </a:xfrm>
          <a:prstGeom prst="rect">
            <a:avLst/>
          </a:prstGeom>
          <a:noFill/>
          <a:ln>
            <a:noFill/>
          </a:ln>
        </p:spPr>
      </p:pic>
      <p:pic>
        <p:nvPicPr>
          <p:cNvPr id="594" name="Google Shape;594;g11817f1e899_4_52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261529" y="5649550"/>
            <a:ext cx="4375996" cy="1170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9" name="Google Shape;599;g11817f1e899_4_54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8766" y="188322"/>
            <a:ext cx="11831997" cy="2688259"/>
          </a:xfrm>
          <a:prstGeom prst="rect">
            <a:avLst/>
          </a:prstGeom>
          <a:noFill/>
          <a:ln>
            <a:noFill/>
          </a:ln>
        </p:spPr>
      </p:pic>
      <p:sp>
        <p:nvSpPr>
          <p:cNvPr id="600" name="Google Shape;600;g11817f1e899_4_541"/>
          <p:cNvSpPr/>
          <p:nvPr/>
        </p:nvSpPr>
        <p:spPr>
          <a:xfrm>
            <a:off x="178767" y="180000"/>
            <a:ext cx="11831998" cy="2692517"/>
          </a:xfrm>
          <a:prstGeom prst="rect">
            <a:avLst/>
          </a:prstGeom>
          <a:gradFill>
            <a:gsLst>
              <a:gs pos="0">
                <a:srgbClr val="6A79BA">
                  <a:alpha val="80000"/>
                </a:srgbClr>
              </a:gs>
              <a:gs pos="46000">
                <a:srgbClr val="6A79BA">
                  <a:alpha val="80000"/>
                </a:srgbClr>
              </a:gs>
              <a:gs pos="100000">
                <a:srgbClr val="3DCAD8">
                  <a:alpha val="80000"/>
                </a:srgbClr>
              </a:gs>
            </a:gsLst>
            <a:lin ang="180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1" name="Google Shape;601;g11817f1e899_4_541"/>
          <p:cNvSpPr/>
          <p:nvPr/>
        </p:nvSpPr>
        <p:spPr>
          <a:xfrm>
            <a:off x="3286125" y="414688"/>
            <a:ext cx="5581649" cy="768467"/>
          </a:xfrm>
          <a:prstGeom prst="rect">
            <a:avLst/>
          </a:prstGeom>
          <a:noFill/>
          <a:ln w="571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6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2" name="Google Shape;602;g11817f1e899_4_541"/>
          <p:cNvSpPr txBox="1"/>
          <p:nvPr/>
        </p:nvSpPr>
        <p:spPr>
          <a:xfrm>
            <a:off x="0" y="530359"/>
            <a:ext cx="1219200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fr-FR" sz="2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SAISIE SOUS NATURALIST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603" name="Google Shape;603;g11817f1e899_4_541"/>
          <p:cNvCxnSpPr/>
          <p:nvPr/>
        </p:nvCxnSpPr>
        <p:spPr>
          <a:xfrm>
            <a:off x="11460480" y="6356350"/>
            <a:ext cx="0" cy="319052"/>
          </a:xfrm>
          <a:prstGeom prst="straightConnector1">
            <a:avLst/>
          </a:prstGeom>
          <a:noFill/>
          <a:ln w="28575" cap="flat" cmpd="sng">
            <a:solidFill>
              <a:srgbClr val="6A79BA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604" name="Google Shape;604;g11817f1e899_4_541"/>
          <p:cNvSpPr txBox="1"/>
          <p:nvPr/>
        </p:nvSpPr>
        <p:spPr>
          <a:xfrm>
            <a:off x="11493050" y="6323012"/>
            <a:ext cx="584649" cy="3857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fld id="{00000000-1234-1234-1234-123412341234}" type="slidenum">
              <a:rPr lang="fr-FR" sz="1600" b="0" i="0" u="none" strike="noStrike" cap="none">
                <a:solidFill>
                  <a:srgbClr val="6A79BA"/>
                </a:solidFill>
                <a:latin typeface="Arial"/>
                <a:ea typeface="Arial"/>
                <a:cs typeface="Arial"/>
                <a:sym typeface="Arial"/>
              </a:rPr>
              <a:t>34</a:t>
            </a:fld>
            <a:endParaRPr sz="1600" b="0" i="0" u="none" strike="noStrike" cap="none">
              <a:solidFill>
                <a:srgbClr val="6A79BA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05" name="Google Shape;605;g11817f1e899_4_54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77405" y="5847622"/>
            <a:ext cx="1167921" cy="819881"/>
          </a:xfrm>
          <a:prstGeom prst="rect">
            <a:avLst/>
          </a:prstGeom>
          <a:noFill/>
          <a:ln>
            <a:noFill/>
          </a:ln>
        </p:spPr>
      </p:pic>
      <p:sp>
        <p:nvSpPr>
          <p:cNvPr id="606" name="Google Shape;606;g11817f1e899_4_541"/>
          <p:cNvSpPr/>
          <p:nvPr/>
        </p:nvSpPr>
        <p:spPr>
          <a:xfrm>
            <a:off x="5010559" y="3699978"/>
            <a:ext cx="1219200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fr-FR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fr-FR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7" name="Google Shape;607;g11817f1e899_4_541" descr="Résultat de recherche d'images pour &quot;logo température&quot;"/>
          <p:cNvSpPr/>
          <p:nvPr/>
        </p:nvSpPr>
        <p:spPr>
          <a:xfrm>
            <a:off x="155575" y="-1371600"/>
            <a:ext cx="2857500" cy="285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8" name="Google Shape;608;g11817f1e899_4_541"/>
          <p:cNvSpPr/>
          <p:nvPr/>
        </p:nvSpPr>
        <p:spPr>
          <a:xfrm>
            <a:off x="5089525" y="1781175"/>
            <a:ext cx="1219200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fr-FR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fr-FR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9" name="Google Shape;609;g11817f1e899_4_541"/>
          <p:cNvSpPr txBox="1"/>
          <p:nvPr/>
        </p:nvSpPr>
        <p:spPr>
          <a:xfrm>
            <a:off x="4437451" y="3660575"/>
            <a:ext cx="32790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fr-FR" sz="2800" b="1" i="0" u="none" strike="noStrike" cap="none">
                <a:solidFill>
                  <a:srgbClr val="6A79BA"/>
                </a:solidFill>
                <a:latin typeface="Arial"/>
                <a:ea typeface="Arial"/>
                <a:cs typeface="Arial"/>
                <a:sym typeface="Arial"/>
              </a:rPr>
              <a:t>SUR LE TERRAIN</a:t>
            </a: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10" name="Google Shape;610;g11817f1e899_4_541"/>
          <p:cNvPicPr preferRelativeResize="0"/>
          <p:nvPr/>
        </p:nvPicPr>
        <p:blipFill rotWithShape="1">
          <a:blip r:embed="rId5">
            <a:alphaModFix/>
          </a:blip>
          <a:srcRect l="6485" t="28175" r="90239" b="62019"/>
          <a:stretch/>
        </p:blipFill>
        <p:spPr>
          <a:xfrm>
            <a:off x="2357494" y="530359"/>
            <a:ext cx="740140" cy="667064"/>
          </a:xfrm>
          <a:prstGeom prst="rect">
            <a:avLst/>
          </a:prstGeom>
          <a:noFill/>
          <a:ln>
            <a:noFill/>
          </a:ln>
        </p:spPr>
      </p:pic>
      <p:sp>
        <p:nvSpPr>
          <p:cNvPr id="611" name="Google Shape;611;g11817f1e899_4_541"/>
          <p:cNvSpPr/>
          <p:nvPr/>
        </p:nvSpPr>
        <p:spPr>
          <a:xfrm>
            <a:off x="3553500" y="4910775"/>
            <a:ext cx="5085000" cy="12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 b="1">
                <a:solidFill>
                  <a:srgbClr val="7F7F7F"/>
                </a:solidFill>
              </a:rPr>
              <a:t>Attention il est préférable de désactiver la mise en veille du téléphone</a:t>
            </a:r>
            <a:r>
              <a:rPr lang="fr-FR" sz="1800" b="1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6" name="Google Shape;616;g11817f1e899_4_55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8766" y="188322"/>
            <a:ext cx="11831997" cy="2688259"/>
          </a:xfrm>
          <a:prstGeom prst="rect">
            <a:avLst/>
          </a:prstGeom>
          <a:noFill/>
          <a:ln>
            <a:noFill/>
          </a:ln>
        </p:spPr>
      </p:pic>
      <p:sp>
        <p:nvSpPr>
          <p:cNvPr id="617" name="Google Shape;617;g11817f1e899_4_557"/>
          <p:cNvSpPr/>
          <p:nvPr/>
        </p:nvSpPr>
        <p:spPr>
          <a:xfrm>
            <a:off x="178767" y="180000"/>
            <a:ext cx="11831998" cy="2692517"/>
          </a:xfrm>
          <a:prstGeom prst="rect">
            <a:avLst/>
          </a:prstGeom>
          <a:gradFill>
            <a:gsLst>
              <a:gs pos="0">
                <a:srgbClr val="6A79BA">
                  <a:alpha val="80000"/>
                </a:srgbClr>
              </a:gs>
              <a:gs pos="46000">
                <a:srgbClr val="6A79BA">
                  <a:alpha val="80000"/>
                </a:srgbClr>
              </a:gs>
              <a:gs pos="100000">
                <a:srgbClr val="3DCAD8">
                  <a:alpha val="80000"/>
                </a:srgbClr>
              </a:gs>
            </a:gsLst>
            <a:lin ang="180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8" name="Google Shape;618;g11817f1e899_4_557"/>
          <p:cNvSpPr/>
          <p:nvPr/>
        </p:nvSpPr>
        <p:spPr>
          <a:xfrm>
            <a:off x="856344" y="2428140"/>
            <a:ext cx="10601093" cy="51835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fr-FR"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00000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619" name="Google Shape;619;g11817f1e899_4_557"/>
          <p:cNvCxnSpPr/>
          <p:nvPr/>
        </p:nvCxnSpPr>
        <p:spPr>
          <a:xfrm>
            <a:off x="11460480" y="6356350"/>
            <a:ext cx="0" cy="319052"/>
          </a:xfrm>
          <a:prstGeom prst="straightConnector1">
            <a:avLst/>
          </a:prstGeom>
          <a:noFill/>
          <a:ln w="28575" cap="flat" cmpd="sng">
            <a:solidFill>
              <a:srgbClr val="6A79BA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620" name="Google Shape;620;g11817f1e899_4_557"/>
          <p:cNvSpPr txBox="1"/>
          <p:nvPr/>
        </p:nvSpPr>
        <p:spPr>
          <a:xfrm>
            <a:off x="11493050" y="6323012"/>
            <a:ext cx="584649" cy="3857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fld id="{00000000-1234-1234-1234-123412341234}" type="slidenum">
              <a:rPr lang="fr-FR" sz="1600" b="0" i="0" u="none" strike="noStrike" cap="none">
                <a:solidFill>
                  <a:srgbClr val="6A79BA"/>
                </a:solidFill>
                <a:latin typeface="Arial"/>
                <a:ea typeface="Arial"/>
                <a:cs typeface="Arial"/>
                <a:sym typeface="Arial"/>
              </a:rPr>
              <a:t>35</a:t>
            </a:fld>
            <a:endParaRPr sz="1600" b="0" i="0" u="none" strike="noStrike" cap="none">
              <a:solidFill>
                <a:srgbClr val="6A79BA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21" name="Google Shape;621;g11817f1e899_4_55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77405" y="5847622"/>
            <a:ext cx="1167921" cy="819881"/>
          </a:xfrm>
          <a:prstGeom prst="rect">
            <a:avLst/>
          </a:prstGeom>
          <a:noFill/>
          <a:ln>
            <a:noFill/>
          </a:ln>
        </p:spPr>
      </p:pic>
      <p:sp>
        <p:nvSpPr>
          <p:cNvPr id="622" name="Google Shape;622;g11817f1e899_4_557" descr="Résultat de recherche d'images pour &quot;logo température&quot;"/>
          <p:cNvSpPr/>
          <p:nvPr/>
        </p:nvSpPr>
        <p:spPr>
          <a:xfrm>
            <a:off x="155575" y="-1371600"/>
            <a:ext cx="2857500" cy="285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3" name="Google Shape;623;g11817f1e899_4_557"/>
          <p:cNvSpPr/>
          <p:nvPr/>
        </p:nvSpPr>
        <p:spPr>
          <a:xfrm>
            <a:off x="5089525" y="1781175"/>
            <a:ext cx="1219200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fr-FR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fr-FR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24" name="Google Shape;624;g11817f1e899_4_55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63033" y="238125"/>
            <a:ext cx="2937615" cy="6619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25" name="Google Shape;625;g11817f1e899_4_557"/>
          <p:cNvPicPr preferRelativeResize="0"/>
          <p:nvPr/>
        </p:nvPicPr>
        <p:blipFill rotWithShape="1">
          <a:blip r:embed="rId6">
            <a:alphaModFix/>
          </a:blip>
          <a:srcRect l="6485" t="26927" r="90239" b="62019"/>
          <a:stretch/>
        </p:blipFill>
        <p:spPr>
          <a:xfrm>
            <a:off x="100635" y="4073748"/>
            <a:ext cx="740140" cy="75194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26" name="Google Shape;626;g11817f1e899_4_557"/>
          <p:cNvCxnSpPr/>
          <p:nvPr/>
        </p:nvCxnSpPr>
        <p:spPr>
          <a:xfrm>
            <a:off x="2192003" y="5914175"/>
            <a:ext cx="770732" cy="601700"/>
          </a:xfrm>
          <a:prstGeom prst="straightConnector1">
            <a:avLst/>
          </a:prstGeom>
          <a:noFill/>
          <a:ln w="76200" cap="flat" cmpd="sng">
            <a:solidFill>
              <a:schemeClr val="accent2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627" name="Google Shape;627;g11817f1e899_4_557"/>
          <p:cNvSpPr/>
          <p:nvPr/>
        </p:nvSpPr>
        <p:spPr>
          <a:xfrm>
            <a:off x="533323" y="5338255"/>
            <a:ext cx="1710081" cy="6377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fr-FR" sz="1600" b="1" i="0" u="none" strike="noStrike" cap="none">
                <a:solidFill>
                  <a:srgbClr val="ED7D31"/>
                </a:solidFill>
                <a:latin typeface="Arial"/>
                <a:ea typeface="Arial"/>
                <a:cs typeface="Arial"/>
                <a:sym typeface="Arial"/>
              </a:rPr>
              <a:t>AJOUTER UNE OBSERVATION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8" name="Google Shape;628;g11817f1e899_4_557"/>
          <p:cNvSpPr txBox="1"/>
          <p:nvPr/>
        </p:nvSpPr>
        <p:spPr>
          <a:xfrm>
            <a:off x="584499" y="2610646"/>
            <a:ext cx="3932399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fr-FR" sz="2000" b="1" i="0" u="none" strike="noStrike" cap="none">
                <a:solidFill>
                  <a:srgbClr val="6A79BA"/>
                </a:solidFill>
                <a:latin typeface="Arial"/>
                <a:ea typeface="Arial"/>
                <a:cs typeface="Arial"/>
                <a:sym typeface="Arial"/>
              </a:rPr>
              <a:t>SUR LE TERRAIN</a:t>
            </a:r>
            <a:endParaRPr sz="2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29" name="Google Shape;629;g11817f1e899_4_557"/>
          <p:cNvPicPr preferRelativeResize="0"/>
          <p:nvPr/>
        </p:nvPicPr>
        <p:blipFill rotWithShape="1">
          <a:blip r:embed="rId7">
            <a:alphaModFix/>
          </a:blip>
          <a:srcRect l="4440" r="4563"/>
          <a:stretch/>
        </p:blipFill>
        <p:spPr>
          <a:xfrm>
            <a:off x="3419824" y="180000"/>
            <a:ext cx="2802466" cy="6672853"/>
          </a:xfrm>
          <a:prstGeom prst="rect">
            <a:avLst/>
          </a:prstGeom>
          <a:noFill/>
          <a:ln>
            <a:noFill/>
          </a:ln>
        </p:spPr>
      </p:pic>
      <p:sp>
        <p:nvSpPr>
          <p:cNvPr id="630" name="Google Shape;630;g11817f1e899_4_557"/>
          <p:cNvSpPr/>
          <p:nvPr/>
        </p:nvSpPr>
        <p:spPr>
          <a:xfrm>
            <a:off x="3730542" y="5847622"/>
            <a:ext cx="2332636" cy="914400"/>
          </a:xfrm>
          <a:prstGeom prst="ellipse">
            <a:avLst/>
          </a:prstGeom>
          <a:noFill/>
          <a:ln w="38100" cap="flat" cmpd="sng">
            <a:solidFill>
              <a:srgbClr val="ED7D3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1" i="0" u="none" strike="noStrike" cap="none">
              <a:solidFill>
                <a:srgbClr val="F7CAA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31" name="Google Shape;631;g11817f1e899_4_557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341466" y="195817"/>
            <a:ext cx="2989475" cy="6704490"/>
          </a:xfrm>
          <a:prstGeom prst="rect">
            <a:avLst/>
          </a:prstGeom>
          <a:noFill/>
          <a:ln>
            <a:noFill/>
          </a:ln>
        </p:spPr>
      </p:pic>
      <p:sp>
        <p:nvSpPr>
          <p:cNvPr id="632" name="Google Shape;632;g11817f1e899_4_557"/>
          <p:cNvSpPr/>
          <p:nvPr/>
        </p:nvSpPr>
        <p:spPr>
          <a:xfrm>
            <a:off x="542926" y="650684"/>
            <a:ext cx="2589326" cy="843538"/>
          </a:xfrm>
          <a:prstGeom prst="rect">
            <a:avLst/>
          </a:prstGeom>
          <a:noFill/>
          <a:ln w="571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6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3" name="Google Shape;633;g11817f1e899_4_557"/>
          <p:cNvSpPr txBox="1"/>
          <p:nvPr/>
        </p:nvSpPr>
        <p:spPr>
          <a:xfrm>
            <a:off x="-433565" y="592099"/>
            <a:ext cx="4512733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fr-FR" sz="2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SAISIE SOUS NATURALIST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4" name="Google Shape;634;g11817f1e899_4_557"/>
          <p:cNvSpPr/>
          <p:nvPr/>
        </p:nvSpPr>
        <p:spPr>
          <a:xfrm>
            <a:off x="6147316" y="1451792"/>
            <a:ext cx="2332636" cy="914400"/>
          </a:xfrm>
          <a:prstGeom prst="ellipse">
            <a:avLst/>
          </a:prstGeom>
          <a:noFill/>
          <a:ln w="38100" cap="flat" cmpd="sng">
            <a:solidFill>
              <a:srgbClr val="ED7D3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1" i="0" u="none" strike="noStrike" cap="none">
              <a:solidFill>
                <a:srgbClr val="F7CAA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35" name="Google Shape;635;g11817f1e899_4_557"/>
          <p:cNvPicPr preferRelativeResize="0"/>
          <p:nvPr/>
        </p:nvPicPr>
        <p:blipFill rotWithShape="1">
          <a:blip r:embed="rId9">
            <a:alphaModFix/>
          </a:blip>
          <a:srcRect r="19209"/>
          <a:stretch/>
        </p:blipFill>
        <p:spPr>
          <a:xfrm>
            <a:off x="9450118" y="188322"/>
            <a:ext cx="2486958" cy="666967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36" name="Google Shape;636;g11817f1e899_4_557"/>
          <p:cNvCxnSpPr/>
          <p:nvPr/>
        </p:nvCxnSpPr>
        <p:spPr>
          <a:xfrm rot="10800000">
            <a:off x="9729345" y="1940556"/>
            <a:ext cx="839280" cy="2323873"/>
          </a:xfrm>
          <a:prstGeom prst="straightConnector1">
            <a:avLst/>
          </a:prstGeom>
          <a:noFill/>
          <a:ln w="76200" cap="flat" cmpd="sng">
            <a:solidFill>
              <a:schemeClr val="accent2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637" name="Google Shape;637;g11817f1e899_4_557"/>
          <p:cNvSpPr/>
          <p:nvPr/>
        </p:nvSpPr>
        <p:spPr>
          <a:xfrm>
            <a:off x="9838556" y="4424117"/>
            <a:ext cx="1710081" cy="14958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fr-FR" sz="1600" b="1" i="0" u="none" strike="noStrike" cap="none">
                <a:solidFill>
                  <a:srgbClr val="ED7D31"/>
                </a:solidFill>
                <a:latin typeface="Arial"/>
                <a:ea typeface="Arial"/>
                <a:cs typeface="Arial"/>
                <a:sym typeface="Arial"/>
              </a:rPr>
              <a:t>Commentaire : « 1</a:t>
            </a:r>
            <a:r>
              <a:rPr lang="fr-FR" sz="1600" b="1" i="0" u="none" strike="noStrike" cap="none" baseline="30000">
                <a:solidFill>
                  <a:srgbClr val="ED7D31"/>
                </a:solidFill>
                <a:latin typeface="Arial"/>
                <a:ea typeface="Arial"/>
                <a:cs typeface="Arial"/>
                <a:sym typeface="Arial"/>
              </a:rPr>
              <a:t>er</a:t>
            </a:r>
            <a:r>
              <a:rPr lang="fr-FR" sz="1600" b="1" i="0" u="none" strike="noStrike" cap="none">
                <a:solidFill>
                  <a:srgbClr val="ED7D31"/>
                </a:solidFill>
                <a:latin typeface="Arial"/>
                <a:ea typeface="Arial"/>
                <a:cs typeface="Arial"/>
                <a:sym typeface="Arial"/>
              </a:rPr>
              <a:t> passage »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fr-FR" sz="1600" b="1" i="0" u="none" strike="noStrike" cap="none">
                <a:solidFill>
                  <a:srgbClr val="ED7D31"/>
                </a:solidFill>
                <a:latin typeface="Arial"/>
                <a:ea typeface="Arial"/>
                <a:cs typeface="Arial"/>
                <a:sym typeface="Arial"/>
              </a:rPr>
              <a:t>&amp;</a:t>
            </a:r>
            <a:endParaRPr/>
          </a:p>
          <a:p>
            <a:pPr marL="0" marR="0" lvl="0" indent="0" algn="ctr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fr-FR" sz="1600" b="1" i="0" u="none" strike="noStrike" cap="none">
                <a:solidFill>
                  <a:srgbClr val="ED7D31"/>
                </a:solidFill>
                <a:latin typeface="Arial"/>
                <a:ea typeface="Arial"/>
                <a:cs typeface="Arial"/>
                <a:sym typeface="Arial"/>
              </a:rPr>
              <a:t>Enregistrer la trace (GPS)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8" name="Google Shape;638;g11817f1e899_4_557"/>
          <p:cNvSpPr/>
          <p:nvPr/>
        </p:nvSpPr>
        <p:spPr>
          <a:xfrm>
            <a:off x="9630000" y="1065994"/>
            <a:ext cx="1710000" cy="3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fr-FR" sz="1600" b="1" i="0" u="none" strike="noStrike" cap="none">
                <a:solidFill>
                  <a:srgbClr val="ED7D31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r>
              <a:rPr lang="fr-FR" sz="1600" b="1" i="0" u="none" strike="noStrike" cap="none" baseline="30000">
                <a:solidFill>
                  <a:srgbClr val="ED7D31"/>
                </a:solidFill>
                <a:latin typeface="Arial"/>
                <a:ea typeface="Arial"/>
                <a:cs typeface="Arial"/>
                <a:sym typeface="Arial"/>
              </a:rPr>
              <a:t>er</a:t>
            </a:r>
            <a:r>
              <a:rPr lang="fr-FR" sz="1600" b="1" i="0" u="none" strike="noStrike" cap="none">
                <a:solidFill>
                  <a:srgbClr val="ED7D31"/>
                </a:solidFill>
                <a:latin typeface="Arial"/>
                <a:ea typeface="Arial"/>
                <a:cs typeface="Arial"/>
                <a:sym typeface="Arial"/>
              </a:rPr>
              <a:t> passage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3" name="Google Shape;643;g11817f1e899_4_58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8766" y="188322"/>
            <a:ext cx="11831997" cy="2688259"/>
          </a:xfrm>
          <a:prstGeom prst="rect">
            <a:avLst/>
          </a:prstGeom>
          <a:noFill/>
          <a:ln>
            <a:noFill/>
          </a:ln>
        </p:spPr>
      </p:pic>
      <p:sp>
        <p:nvSpPr>
          <p:cNvPr id="644" name="Google Shape;644;g11817f1e899_4_583"/>
          <p:cNvSpPr/>
          <p:nvPr/>
        </p:nvSpPr>
        <p:spPr>
          <a:xfrm>
            <a:off x="178767" y="180000"/>
            <a:ext cx="11831998" cy="2692517"/>
          </a:xfrm>
          <a:prstGeom prst="rect">
            <a:avLst/>
          </a:prstGeom>
          <a:gradFill>
            <a:gsLst>
              <a:gs pos="0">
                <a:srgbClr val="6A79BA">
                  <a:alpha val="80000"/>
                </a:srgbClr>
              </a:gs>
              <a:gs pos="46000">
                <a:srgbClr val="6A79BA">
                  <a:alpha val="80000"/>
                </a:srgbClr>
              </a:gs>
              <a:gs pos="100000">
                <a:srgbClr val="3DCAD8">
                  <a:alpha val="80000"/>
                </a:srgbClr>
              </a:gs>
            </a:gsLst>
            <a:lin ang="180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5" name="Google Shape;645;g11817f1e899_4_583"/>
          <p:cNvSpPr/>
          <p:nvPr/>
        </p:nvSpPr>
        <p:spPr>
          <a:xfrm>
            <a:off x="3286125" y="414688"/>
            <a:ext cx="5581649" cy="768467"/>
          </a:xfrm>
          <a:prstGeom prst="rect">
            <a:avLst/>
          </a:prstGeom>
          <a:noFill/>
          <a:ln w="571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6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6" name="Google Shape;646;g11817f1e899_4_583"/>
          <p:cNvSpPr txBox="1"/>
          <p:nvPr/>
        </p:nvSpPr>
        <p:spPr>
          <a:xfrm>
            <a:off x="0" y="530359"/>
            <a:ext cx="1219200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fr-FR" sz="2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SAISIE SOUS NATURALIST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7" name="Google Shape;647;g11817f1e899_4_583"/>
          <p:cNvSpPr/>
          <p:nvPr/>
        </p:nvSpPr>
        <p:spPr>
          <a:xfrm>
            <a:off x="856344" y="2428140"/>
            <a:ext cx="10601093" cy="51835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fr-FR"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00000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648" name="Google Shape;648;g11817f1e899_4_583"/>
          <p:cNvCxnSpPr/>
          <p:nvPr/>
        </p:nvCxnSpPr>
        <p:spPr>
          <a:xfrm>
            <a:off x="11460480" y="6356350"/>
            <a:ext cx="0" cy="319052"/>
          </a:xfrm>
          <a:prstGeom prst="straightConnector1">
            <a:avLst/>
          </a:prstGeom>
          <a:noFill/>
          <a:ln w="28575" cap="flat" cmpd="sng">
            <a:solidFill>
              <a:srgbClr val="6A79BA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649" name="Google Shape;649;g11817f1e899_4_583"/>
          <p:cNvSpPr txBox="1"/>
          <p:nvPr/>
        </p:nvSpPr>
        <p:spPr>
          <a:xfrm>
            <a:off x="11493050" y="6323012"/>
            <a:ext cx="584649" cy="3857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fld id="{00000000-1234-1234-1234-123412341234}" type="slidenum">
              <a:rPr lang="fr-FR" sz="1600" b="0" i="0" u="none" strike="noStrike" cap="none">
                <a:solidFill>
                  <a:srgbClr val="6A79BA"/>
                </a:solidFill>
                <a:latin typeface="Arial"/>
                <a:ea typeface="Arial"/>
                <a:cs typeface="Arial"/>
                <a:sym typeface="Arial"/>
              </a:rPr>
              <a:t>36</a:t>
            </a:fld>
            <a:endParaRPr sz="1600" b="0" i="0" u="none" strike="noStrike" cap="none">
              <a:solidFill>
                <a:srgbClr val="6A79BA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50" name="Google Shape;650;g11817f1e899_4_58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77405" y="5847622"/>
            <a:ext cx="1167921" cy="819881"/>
          </a:xfrm>
          <a:prstGeom prst="rect">
            <a:avLst/>
          </a:prstGeom>
          <a:noFill/>
          <a:ln>
            <a:noFill/>
          </a:ln>
        </p:spPr>
      </p:pic>
      <p:sp>
        <p:nvSpPr>
          <p:cNvPr id="651" name="Google Shape;651;g11817f1e899_4_583"/>
          <p:cNvSpPr/>
          <p:nvPr/>
        </p:nvSpPr>
        <p:spPr>
          <a:xfrm>
            <a:off x="5010559" y="3699978"/>
            <a:ext cx="1219200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fr-FR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fr-FR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2" name="Google Shape;652;g11817f1e899_4_583" descr="Résultat de recherche d'images pour &quot;logo température&quot;"/>
          <p:cNvSpPr/>
          <p:nvPr/>
        </p:nvSpPr>
        <p:spPr>
          <a:xfrm>
            <a:off x="155575" y="-1371600"/>
            <a:ext cx="2857500" cy="285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53" name="Google Shape;653;g11817f1e899_4_583"/>
          <p:cNvSpPr/>
          <p:nvPr/>
        </p:nvSpPr>
        <p:spPr>
          <a:xfrm>
            <a:off x="5089525" y="1781175"/>
            <a:ext cx="1219200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fr-FR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fr-FR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4" name="Google Shape;654;g11817f1e899_4_583"/>
          <p:cNvSpPr txBox="1"/>
          <p:nvPr/>
        </p:nvSpPr>
        <p:spPr>
          <a:xfrm>
            <a:off x="946482" y="2469393"/>
            <a:ext cx="3932399" cy="3613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fr-FR" sz="1300" b="1" i="0" u="none" strike="noStrike" cap="none">
                <a:solidFill>
                  <a:srgbClr val="6A79BA"/>
                </a:solidFill>
                <a:latin typeface="Arial"/>
                <a:ea typeface="Arial"/>
                <a:cs typeface="Arial"/>
                <a:sym typeface="Arial"/>
              </a:rPr>
              <a:t>SUR LE TERRAIN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55" name="Google Shape;655;g11817f1e899_4_583"/>
          <p:cNvPicPr preferRelativeResize="0"/>
          <p:nvPr/>
        </p:nvPicPr>
        <p:blipFill rotWithShape="1">
          <a:blip r:embed="rId5">
            <a:alphaModFix/>
          </a:blip>
          <a:srcRect l="6485" t="28175" r="90239" b="62019"/>
          <a:stretch/>
        </p:blipFill>
        <p:spPr>
          <a:xfrm>
            <a:off x="2357494" y="530359"/>
            <a:ext cx="740140" cy="667064"/>
          </a:xfrm>
          <a:prstGeom prst="rect">
            <a:avLst/>
          </a:prstGeom>
          <a:noFill/>
          <a:ln>
            <a:noFill/>
          </a:ln>
        </p:spPr>
      </p:pic>
      <p:sp>
        <p:nvSpPr>
          <p:cNvPr id="656" name="Google Shape;656;g11817f1e899_4_583"/>
          <p:cNvSpPr txBox="1"/>
          <p:nvPr/>
        </p:nvSpPr>
        <p:spPr>
          <a:xfrm>
            <a:off x="4504726" y="3387737"/>
            <a:ext cx="1714760" cy="3613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fr-FR" sz="1300" b="1" i="0" u="none" strike="noStrike" cap="none">
                <a:solidFill>
                  <a:srgbClr val="6A79BA"/>
                </a:solidFill>
                <a:latin typeface="Arial"/>
                <a:ea typeface="Arial"/>
                <a:cs typeface="Arial"/>
                <a:sym typeface="Arial"/>
              </a:rPr>
              <a:t>Ajouter une espèce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7" name="Google Shape;657;g11817f1e899_4_583"/>
          <p:cNvSpPr txBox="1"/>
          <p:nvPr/>
        </p:nvSpPr>
        <p:spPr>
          <a:xfrm>
            <a:off x="7789025" y="3341945"/>
            <a:ext cx="3088375" cy="392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fr-FR" sz="1300" b="1" i="0" u="none" strike="noStrike" cap="none">
                <a:solidFill>
                  <a:srgbClr val="6A79BA"/>
                </a:solidFill>
                <a:latin typeface="Arial"/>
                <a:ea typeface="Arial"/>
                <a:cs typeface="Arial"/>
                <a:sym typeface="Arial"/>
              </a:rPr>
              <a:t>Ajouter le comportement de l’oiseau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8" name="Google Shape;658;g11817f1e899_4_583"/>
          <p:cNvSpPr/>
          <p:nvPr/>
        </p:nvSpPr>
        <p:spPr>
          <a:xfrm>
            <a:off x="61559" y="1540247"/>
            <a:ext cx="11949204" cy="92813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fr-FR"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00000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9" name="Google Shape;659;g11817f1e899_4_583"/>
          <p:cNvSpPr txBox="1"/>
          <p:nvPr/>
        </p:nvSpPr>
        <p:spPr>
          <a:xfrm>
            <a:off x="1012804" y="1669117"/>
            <a:ext cx="1714760" cy="3613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fr-FR" sz="1300" b="1" i="0" u="none" strike="noStrike" cap="none">
                <a:solidFill>
                  <a:srgbClr val="6A79BA"/>
                </a:solidFill>
                <a:latin typeface="Arial"/>
                <a:ea typeface="Arial"/>
                <a:cs typeface="Arial"/>
                <a:sym typeface="Arial"/>
              </a:rPr>
              <a:t>Ajouter une espèce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60" name="Google Shape;660;g11817f1e899_4_58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338381" y="2117864"/>
            <a:ext cx="8763000" cy="4629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1" name="Google Shape;661;g11817f1e899_4_583"/>
          <p:cNvPicPr preferRelativeResize="0"/>
          <p:nvPr/>
        </p:nvPicPr>
        <p:blipFill rotWithShape="1">
          <a:blip r:embed="rId6">
            <a:alphaModFix/>
          </a:blip>
          <a:srcRect l="64537"/>
          <a:stretch/>
        </p:blipFill>
        <p:spPr>
          <a:xfrm>
            <a:off x="155575" y="2085317"/>
            <a:ext cx="3107653" cy="4629150"/>
          </a:xfrm>
          <a:prstGeom prst="rect">
            <a:avLst/>
          </a:prstGeom>
          <a:noFill/>
          <a:ln>
            <a:noFill/>
          </a:ln>
        </p:spPr>
      </p:pic>
      <p:sp>
        <p:nvSpPr>
          <p:cNvPr id="662" name="Google Shape;662;g11817f1e899_4_583"/>
          <p:cNvSpPr txBox="1"/>
          <p:nvPr/>
        </p:nvSpPr>
        <p:spPr>
          <a:xfrm>
            <a:off x="6312130" y="1655571"/>
            <a:ext cx="3088375" cy="392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fr-FR" sz="1300" b="1" i="0" u="none" strike="noStrike" cap="none">
                <a:solidFill>
                  <a:srgbClr val="6A79BA"/>
                </a:solidFill>
                <a:latin typeface="Arial"/>
                <a:ea typeface="Arial"/>
                <a:cs typeface="Arial"/>
                <a:sym typeface="Arial"/>
              </a:rPr>
              <a:t>Ajouter un comportement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3" name="Google Shape;663;g11817f1e899_4_583"/>
          <p:cNvSpPr/>
          <p:nvPr/>
        </p:nvSpPr>
        <p:spPr>
          <a:xfrm>
            <a:off x="9453025" y="2626975"/>
            <a:ext cx="875100" cy="819900"/>
          </a:xfrm>
          <a:prstGeom prst="ellipse">
            <a:avLst/>
          </a:prstGeom>
          <a:noFill/>
          <a:ln w="38100" cap="flat" cmpd="sng">
            <a:solidFill>
              <a:srgbClr val="ED7D3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1" i="0" u="none" strike="noStrike" cap="none">
              <a:solidFill>
                <a:srgbClr val="F7CAA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8" name="Google Shape;668;g11817f1e899_4_60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8766" y="188322"/>
            <a:ext cx="11831996" cy="2688259"/>
          </a:xfrm>
          <a:prstGeom prst="rect">
            <a:avLst/>
          </a:prstGeom>
          <a:noFill/>
          <a:ln>
            <a:noFill/>
          </a:ln>
        </p:spPr>
      </p:pic>
      <p:sp>
        <p:nvSpPr>
          <p:cNvPr id="669" name="Google Shape;669;g11817f1e899_4_607"/>
          <p:cNvSpPr/>
          <p:nvPr/>
        </p:nvSpPr>
        <p:spPr>
          <a:xfrm>
            <a:off x="178767" y="180000"/>
            <a:ext cx="11832000" cy="2692500"/>
          </a:xfrm>
          <a:prstGeom prst="rect">
            <a:avLst/>
          </a:prstGeom>
          <a:gradFill>
            <a:gsLst>
              <a:gs pos="0">
                <a:srgbClr val="6A79BA">
                  <a:alpha val="80000"/>
                </a:srgbClr>
              </a:gs>
              <a:gs pos="46000">
                <a:srgbClr val="6A79BA">
                  <a:alpha val="80000"/>
                </a:srgbClr>
              </a:gs>
              <a:gs pos="100000">
                <a:srgbClr val="3DCAD8">
                  <a:alpha val="80000"/>
                </a:srgbClr>
              </a:gs>
            </a:gsLst>
            <a:lin ang="18000042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0" name="Google Shape;670;g11817f1e899_4_607"/>
          <p:cNvSpPr/>
          <p:nvPr/>
        </p:nvSpPr>
        <p:spPr>
          <a:xfrm>
            <a:off x="3286125" y="414688"/>
            <a:ext cx="5581500" cy="768600"/>
          </a:xfrm>
          <a:prstGeom prst="rect">
            <a:avLst/>
          </a:prstGeom>
          <a:noFill/>
          <a:ln w="571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6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1" name="Google Shape;671;g11817f1e899_4_607"/>
          <p:cNvSpPr txBox="1"/>
          <p:nvPr/>
        </p:nvSpPr>
        <p:spPr>
          <a:xfrm>
            <a:off x="0" y="530359"/>
            <a:ext cx="121920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fr-FR" sz="2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SAISIE SOUS NATURALIST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2" name="Google Shape;672;g11817f1e899_4_607"/>
          <p:cNvSpPr/>
          <p:nvPr/>
        </p:nvSpPr>
        <p:spPr>
          <a:xfrm>
            <a:off x="856344" y="2428140"/>
            <a:ext cx="10601100" cy="518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fr-FR"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00000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673" name="Google Shape;673;g11817f1e899_4_607"/>
          <p:cNvCxnSpPr/>
          <p:nvPr/>
        </p:nvCxnSpPr>
        <p:spPr>
          <a:xfrm>
            <a:off x="11460480" y="6356350"/>
            <a:ext cx="0" cy="319200"/>
          </a:xfrm>
          <a:prstGeom prst="straightConnector1">
            <a:avLst/>
          </a:prstGeom>
          <a:noFill/>
          <a:ln w="28575" cap="flat" cmpd="sng">
            <a:solidFill>
              <a:srgbClr val="6A79BA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674" name="Google Shape;674;g11817f1e899_4_607"/>
          <p:cNvSpPr txBox="1"/>
          <p:nvPr/>
        </p:nvSpPr>
        <p:spPr>
          <a:xfrm>
            <a:off x="11493050" y="6323012"/>
            <a:ext cx="584700" cy="3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fld id="{00000000-1234-1234-1234-123412341234}" type="slidenum">
              <a:rPr lang="fr-FR" sz="1600" b="0" i="0" u="none" strike="noStrike" cap="none">
                <a:solidFill>
                  <a:srgbClr val="6A79BA"/>
                </a:solidFill>
                <a:latin typeface="Arial"/>
                <a:ea typeface="Arial"/>
                <a:cs typeface="Arial"/>
                <a:sym typeface="Arial"/>
              </a:rPr>
              <a:t>37</a:t>
            </a:fld>
            <a:endParaRPr sz="1600" b="0" i="0" u="none" strike="noStrike" cap="none">
              <a:solidFill>
                <a:srgbClr val="6A79BA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75" name="Google Shape;675;g11817f1e899_4_60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77405" y="5847622"/>
            <a:ext cx="1167921" cy="819881"/>
          </a:xfrm>
          <a:prstGeom prst="rect">
            <a:avLst/>
          </a:prstGeom>
          <a:noFill/>
          <a:ln>
            <a:noFill/>
          </a:ln>
        </p:spPr>
      </p:pic>
      <p:sp>
        <p:nvSpPr>
          <p:cNvPr id="676" name="Google Shape;676;g11817f1e899_4_607"/>
          <p:cNvSpPr/>
          <p:nvPr/>
        </p:nvSpPr>
        <p:spPr>
          <a:xfrm>
            <a:off x="5010559" y="3699978"/>
            <a:ext cx="1219200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fr-FR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fr-FR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7" name="Google Shape;677;g11817f1e899_4_607" descr="Résultat de recherche d'images pour &quot;logo température&quot;"/>
          <p:cNvSpPr/>
          <p:nvPr/>
        </p:nvSpPr>
        <p:spPr>
          <a:xfrm>
            <a:off x="155575" y="-1371600"/>
            <a:ext cx="2857500" cy="285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8" name="Google Shape;678;g11817f1e899_4_607"/>
          <p:cNvSpPr/>
          <p:nvPr/>
        </p:nvSpPr>
        <p:spPr>
          <a:xfrm>
            <a:off x="5089525" y="1781175"/>
            <a:ext cx="1219200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fr-FR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fr-FR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9" name="Google Shape;679;g11817f1e899_4_607"/>
          <p:cNvSpPr txBox="1"/>
          <p:nvPr/>
        </p:nvSpPr>
        <p:spPr>
          <a:xfrm>
            <a:off x="946482" y="2469393"/>
            <a:ext cx="3932400" cy="2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fr-FR" sz="1300" b="1" i="0" u="none" strike="noStrike" cap="none">
                <a:solidFill>
                  <a:srgbClr val="6A79BA"/>
                </a:solidFill>
                <a:latin typeface="Arial"/>
                <a:ea typeface="Arial"/>
                <a:cs typeface="Arial"/>
                <a:sym typeface="Arial"/>
              </a:rPr>
              <a:t>SUR LE TERRAIN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80" name="Google Shape;680;g11817f1e899_4_607"/>
          <p:cNvPicPr preferRelativeResize="0"/>
          <p:nvPr/>
        </p:nvPicPr>
        <p:blipFill rotWithShape="1">
          <a:blip r:embed="rId5">
            <a:alphaModFix/>
          </a:blip>
          <a:srcRect l="6484" t="28174" r="90239" b="62019"/>
          <a:stretch/>
        </p:blipFill>
        <p:spPr>
          <a:xfrm>
            <a:off x="2357494" y="530359"/>
            <a:ext cx="740138" cy="667064"/>
          </a:xfrm>
          <a:prstGeom prst="rect">
            <a:avLst/>
          </a:prstGeom>
          <a:noFill/>
          <a:ln>
            <a:noFill/>
          </a:ln>
        </p:spPr>
      </p:pic>
      <p:sp>
        <p:nvSpPr>
          <p:cNvPr id="681" name="Google Shape;681;g11817f1e899_4_607"/>
          <p:cNvSpPr txBox="1"/>
          <p:nvPr/>
        </p:nvSpPr>
        <p:spPr>
          <a:xfrm>
            <a:off x="5217125" y="2230513"/>
            <a:ext cx="2191800" cy="2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fr-FR" sz="1300" b="1">
                <a:solidFill>
                  <a:srgbClr val="6A79BA"/>
                </a:solidFill>
              </a:rPr>
              <a:t>Menu des fonds de carte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2" name="Google Shape;682;g11817f1e899_4_607"/>
          <p:cNvSpPr/>
          <p:nvPr/>
        </p:nvSpPr>
        <p:spPr>
          <a:xfrm>
            <a:off x="61559" y="1540247"/>
            <a:ext cx="11949300" cy="928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fr-FR"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00000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3" name="Google Shape;683;g11817f1e899_4_607"/>
          <p:cNvSpPr txBox="1"/>
          <p:nvPr/>
        </p:nvSpPr>
        <p:spPr>
          <a:xfrm>
            <a:off x="1012804" y="1669117"/>
            <a:ext cx="1714800" cy="2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fr-FR" sz="1300" b="1" i="0" u="none" strike="noStrike" cap="none">
                <a:solidFill>
                  <a:srgbClr val="6A79BA"/>
                </a:solidFill>
                <a:latin typeface="Arial"/>
                <a:ea typeface="Arial"/>
                <a:cs typeface="Arial"/>
                <a:sym typeface="Arial"/>
              </a:rPr>
              <a:t>Ajouter une espèce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84" name="Google Shape;684;g11817f1e899_4_607"/>
          <p:cNvPicPr preferRelativeResize="0"/>
          <p:nvPr/>
        </p:nvPicPr>
        <p:blipFill rotWithShape="1">
          <a:blip r:embed="rId6">
            <a:alphaModFix/>
          </a:blip>
          <a:srcRect l="64536"/>
          <a:stretch/>
        </p:blipFill>
        <p:spPr>
          <a:xfrm>
            <a:off x="155575" y="2085317"/>
            <a:ext cx="3107652" cy="4629150"/>
          </a:xfrm>
          <a:prstGeom prst="rect">
            <a:avLst/>
          </a:prstGeom>
          <a:noFill/>
          <a:ln>
            <a:noFill/>
          </a:ln>
        </p:spPr>
      </p:pic>
      <p:sp>
        <p:nvSpPr>
          <p:cNvPr id="685" name="Google Shape;685;g11817f1e899_4_607"/>
          <p:cNvSpPr txBox="1"/>
          <p:nvPr/>
        </p:nvSpPr>
        <p:spPr>
          <a:xfrm>
            <a:off x="4612650" y="1781170"/>
            <a:ext cx="3088500" cy="2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fr-FR" sz="1300" b="1">
                <a:solidFill>
                  <a:srgbClr val="6A79BA"/>
                </a:solidFill>
              </a:rPr>
              <a:t>Menu des fonds de carte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86" name="Google Shape;686;g11817f1e899_4_60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513771" y="0"/>
            <a:ext cx="3164458" cy="6857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1" name="Google Shape;691;g11817f1e899_4_6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8766" y="188322"/>
            <a:ext cx="11831996" cy="2688259"/>
          </a:xfrm>
          <a:prstGeom prst="rect">
            <a:avLst/>
          </a:prstGeom>
          <a:noFill/>
          <a:ln>
            <a:noFill/>
          </a:ln>
        </p:spPr>
      </p:pic>
      <p:sp>
        <p:nvSpPr>
          <p:cNvPr id="692" name="Google Shape;692;g11817f1e899_4_629"/>
          <p:cNvSpPr/>
          <p:nvPr/>
        </p:nvSpPr>
        <p:spPr>
          <a:xfrm>
            <a:off x="178767" y="180000"/>
            <a:ext cx="11832000" cy="2692500"/>
          </a:xfrm>
          <a:prstGeom prst="rect">
            <a:avLst/>
          </a:prstGeom>
          <a:gradFill>
            <a:gsLst>
              <a:gs pos="0">
                <a:srgbClr val="6A79BA">
                  <a:alpha val="80000"/>
                </a:srgbClr>
              </a:gs>
              <a:gs pos="46000">
                <a:srgbClr val="6A79BA">
                  <a:alpha val="80000"/>
                </a:srgbClr>
              </a:gs>
              <a:gs pos="100000">
                <a:srgbClr val="3DCAD8">
                  <a:alpha val="80000"/>
                </a:srgbClr>
              </a:gs>
            </a:gsLst>
            <a:lin ang="18000042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93" name="Google Shape;693;g11817f1e899_4_629"/>
          <p:cNvSpPr/>
          <p:nvPr/>
        </p:nvSpPr>
        <p:spPr>
          <a:xfrm>
            <a:off x="3286125" y="414688"/>
            <a:ext cx="5581500" cy="768600"/>
          </a:xfrm>
          <a:prstGeom prst="rect">
            <a:avLst/>
          </a:prstGeom>
          <a:noFill/>
          <a:ln w="571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6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94" name="Google Shape;694;g11817f1e899_4_629"/>
          <p:cNvSpPr txBox="1"/>
          <p:nvPr/>
        </p:nvSpPr>
        <p:spPr>
          <a:xfrm>
            <a:off x="0" y="530359"/>
            <a:ext cx="121920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fr-FR" sz="2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SAISIE SOUS NATURALIST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5" name="Google Shape;695;g11817f1e899_4_629"/>
          <p:cNvSpPr/>
          <p:nvPr/>
        </p:nvSpPr>
        <p:spPr>
          <a:xfrm>
            <a:off x="856344" y="2428140"/>
            <a:ext cx="10601100" cy="518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fr-FR"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00000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696" name="Google Shape;696;g11817f1e899_4_629"/>
          <p:cNvCxnSpPr/>
          <p:nvPr/>
        </p:nvCxnSpPr>
        <p:spPr>
          <a:xfrm>
            <a:off x="11460480" y="6356350"/>
            <a:ext cx="0" cy="319200"/>
          </a:xfrm>
          <a:prstGeom prst="straightConnector1">
            <a:avLst/>
          </a:prstGeom>
          <a:noFill/>
          <a:ln w="28575" cap="flat" cmpd="sng">
            <a:solidFill>
              <a:srgbClr val="6A79BA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697" name="Google Shape;697;g11817f1e899_4_629"/>
          <p:cNvSpPr txBox="1"/>
          <p:nvPr/>
        </p:nvSpPr>
        <p:spPr>
          <a:xfrm>
            <a:off x="11493050" y="6323012"/>
            <a:ext cx="584700" cy="3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fld id="{00000000-1234-1234-1234-123412341234}" type="slidenum">
              <a:rPr lang="fr-FR" sz="1600" b="0" i="0" u="none" strike="noStrike" cap="none">
                <a:solidFill>
                  <a:srgbClr val="6A79BA"/>
                </a:solidFill>
                <a:latin typeface="Arial"/>
                <a:ea typeface="Arial"/>
                <a:cs typeface="Arial"/>
                <a:sym typeface="Arial"/>
              </a:rPr>
              <a:t>38</a:t>
            </a:fld>
            <a:endParaRPr sz="1600" b="0" i="0" u="none" strike="noStrike" cap="none">
              <a:solidFill>
                <a:srgbClr val="6A79BA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98" name="Google Shape;698;g11817f1e899_4_62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77405" y="5847622"/>
            <a:ext cx="1167921" cy="819881"/>
          </a:xfrm>
          <a:prstGeom prst="rect">
            <a:avLst/>
          </a:prstGeom>
          <a:noFill/>
          <a:ln>
            <a:noFill/>
          </a:ln>
        </p:spPr>
      </p:pic>
      <p:sp>
        <p:nvSpPr>
          <p:cNvPr id="699" name="Google Shape;699;g11817f1e899_4_629"/>
          <p:cNvSpPr/>
          <p:nvPr/>
        </p:nvSpPr>
        <p:spPr>
          <a:xfrm>
            <a:off x="5010559" y="3699978"/>
            <a:ext cx="1219200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fr-FR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fr-FR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0" name="Google Shape;700;g11817f1e899_4_629" descr="Résultat de recherche d'images pour &quot;logo température&quot;"/>
          <p:cNvSpPr/>
          <p:nvPr/>
        </p:nvSpPr>
        <p:spPr>
          <a:xfrm>
            <a:off x="155575" y="-1371600"/>
            <a:ext cx="2857500" cy="285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1" name="Google Shape;701;g11817f1e899_4_629"/>
          <p:cNvSpPr/>
          <p:nvPr/>
        </p:nvSpPr>
        <p:spPr>
          <a:xfrm>
            <a:off x="5089525" y="1781175"/>
            <a:ext cx="1219200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fr-FR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fr-FR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2" name="Google Shape;702;g11817f1e899_4_629"/>
          <p:cNvSpPr txBox="1"/>
          <p:nvPr/>
        </p:nvSpPr>
        <p:spPr>
          <a:xfrm>
            <a:off x="946482" y="2469393"/>
            <a:ext cx="3932400" cy="2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fr-FR" sz="1300" b="1" i="0" u="none" strike="noStrike" cap="none">
                <a:solidFill>
                  <a:srgbClr val="6A79BA"/>
                </a:solidFill>
                <a:latin typeface="Arial"/>
                <a:ea typeface="Arial"/>
                <a:cs typeface="Arial"/>
                <a:sym typeface="Arial"/>
              </a:rPr>
              <a:t>SUR LE TERRAIN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03" name="Google Shape;703;g11817f1e899_4_629"/>
          <p:cNvPicPr preferRelativeResize="0"/>
          <p:nvPr/>
        </p:nvPicPr>
        <p:blipFill rotWithShape="1">
          <a:blip r:embed="rId5">
            <a:alphaModFix/>
          </a:blip>
          <a:srcRect l="6484" t="28174" r="90239" b="62019"/>
          <a:stretch/>
        </p:blipFill>
        <p:spPr>
          <a:xfrm>
            <a:off x="2357494" y="530359"/>
            <a:ext cx="740138" cy="667064"/>
          </a:xfrm>
          <a:prstGeom prst="rect">
            <a:avLst/>
          </a:prstGeom>
          <a:noFill/>
          <a:ln>
            <a:noFill/>
          </a:ln>
        </p:spPr>
      </p:pic>
      <p:sp>
        <p:nvSpPr>
          <p:cNvPr id="704" name="Google Shape;704;g11817f1e899_4_629"/>
          <p:cNvSpPr txBox="1"/>
          <p:nvPr/>
        </p:nvSpPr>
        <p:spPr>
          <a:xfrm>
            <a:off x="4504726" y="3387737"/>
            <a:ext cx="1714800" cy="2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fr-FR" sz="1300" b="1" i="0" u="none" strike="noStrike" cap="none">
                <a:solidFill>
                  <a:srgbClr val="6A79BA"/>
                </a:solidFill>
                <a:latin typeface="Arial"/>
                <a:ea typeface="Arial"/>
                <a:cs typeface="Arial"/>
                <a:sym typeface="Arial"/>
              </a:rPr>
              <a:t>Ajouter une espèce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5" name="Google Shape;705;g11817f1e899_4_629"/>
          <p:cNvSpPr txBox="1"/>
          <p:nvPr/>
        </p:nvSpPr>
        <p:spPr>
          <a:xfrm>
            <a:off x="7789025" y="3341945"/>
            <a:ext cx="3088500" cy="2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fr-FR" sz="1300" b="1" i="0" u="none" strike="noStrike" cap="none">
                <a:solidFill>
                  <a:srgbClr val="6A79BA"/>
                </a:solidFill>
                <a:latin typeface="Arial"/>
                <a:ea typeface="Arial"/>
                <a:cs typeface="Arial"/>
                <a:sym typeface="Arial"/>
              </a:rPr>
              <a:t>Ajouter le comportement de l’oiseau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6" name="Google Shape;706;g11817f1e899_4_629"/>
          <p:cNvSpPr/>
          <p:nvPr/>
        </p:nvSpPr>
        <p:spPr>
          <a:xfrm>
            <a:off x="61559" y="1540247"/>
            <a:ext cx="11949300" cy="928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fr-FR"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00000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7" name="Google Shape;707;g11817f1e899_4_629"/>
          <p:cNvSpPr txBox="1"/>
          <p:nvPr/>
        </p:nvSpPr>
        <p:spPr>
          <a:xfrm>
            <a:off x="1012804" y="1669117"/>
            <a:ext cx="1714800" cy="2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fr-FR" sz="1300" b="1" i="0" u="none" strike="noStrike" cap="none">
                <a:solidFill>
                  <a:srgbClr val="6A79BA"/>
                </a:solidFill>
                <a:latin typeface="Arial"/>
                <a:ea typeface="Arial"/>
                <a:cs typeface="Arial"/>
                <a:sym typeface="Arial"/>
              </a:rPr>
              <a:t>Ajouter une espèce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08" name="Google Shape;708;g11817f1e899_4_62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338381" y="2117864"/>
            <a:ext cx="8763000" cy="4629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9" name="Google Shape;709;g11817f1e899_4_629"/>
          <p:cNvPicPr preferRelativeResize="0"/>
          <p:nvPr/>
        </p:nvPicPr>
        <p:blipFill rotWithShape="1">
          <a:blip r:embed="rId6">
            <a:alphaModFix/>
          </a:blip>
          <a:srcRect l="64536"/>
          <a:stretch/>
        </p:blipFill>
        <p:spPr>
          <a:xfrm>
            <a:off x="155575" y="2085317"/>
            <a:ext cx="3107652" cy="4629150"/>
          </a:xfrm>
          <a:prstGeom prst="rect">
            <a:avLst/>
          </a:prstGeom>
          <a:noFill/>
          <a:ln>
            <a:noFill/>
          </a:ln>
        </p:spPr>
      </p:pic>
      <p:sp>
        <p:nvSpPr>
          <p:cNvPr id="710" name="Google Shape;710;g11817f1e899_4_629"/>
          <p:cNvSpPr txBox="1"/>
          <p:nvPr/>
        </p:nvSpPr>
        <p:spPr>
          <a:xfrm>
            <a:off x="6312130" y="1655571"/>
            <a:ext cx="3088500" cy="2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fr-FR" sz="1300" b="1" i="0" u="none" strike="noStrike" cap="none">
                <a:solidFill>
                  <a:srgbClr val="6A79BA"/>
                </a:solidFill>
                <a:latin typeface="Arial"/>
                <a:ea typeface="Arial"/>
                <a:cs typeface="Arial"/>
                <a:sym typeface="Arial"/>
              </a:rPr>
              <a:t>Ajouter un comportement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1" name="Google Shape;711;g11817f1e899_4_629"/>
          <p:cNvSpPr/>
          <p:nvPr/>
        </p:nvSpPr>
        <p:spPr>
          <a:xfrm>
            <a:off x="9453025" y="2626975"/>
            <a:ext cx="875100" cy="819900"/>
          </a:xfrm>
          <a:prstGeom prst="ellipse">
            <a:avLst/>
          </a:prstGeom>
          <a:noFill/>
          <a:ln w="38100" cap="flat" cmpd="sng">
            <a:solidFill>
              <a:srgbClr val="ED7D3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1" i="0" u="none" strike="noStrike" cap="none">
              <a:solidFill>
                <a:srgbClr val="F7CAA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" name="Google Shape;716;g11817f1e899_4_65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8766" y="188322"/>
            <a:ext cx="11831996" cy="2688259"/>
          </a:xfrm>
          <a:prstGeom prst="rect">
            <a:avLst/>
          </a:prstGeom>
          <a:noFill/>
          <a:ln>
            <a:noFill/>
          </a:ln>
        </p:spPr>
      </p:pic>
      <p:sp>
        <p:nvSpPr>
          <p:cNvPr id="717" name="Google Shape;717;g11817f1e899_4_653"/>
          <p:cNvSpPr/>
          <p:nvPr/>
        </p:nvSpPr>
        <p:spPr>
          <a:xfrm>
            <a:off x="178767" y="180000"/>
            <a:ext cx="11832000" cy="2692500"/>
          </a:xfrm>
          <a:prstGeom prst="rect">
            <a:avLst/>
          </a:prstGeom>
          <a:gradFill>
            <a:gsLst>
              <a:gs pos="0">
                <a:srgbClr val="6A79BA">
                  <a:alpha val="80000"/>
                </a:srgbClr>
              </a:gs>
              <a:gs pos="46000">
                <a:srgbClr val="6A79BA">
                  <a:alpha val="80000"/>
                </a:srgbClr>
              </a:gs>
              <a:gs pos="100000">
                <a:srgbClr val="3DCAD8">
                  <a:alpha val="80000"/>
                </a:srgbClr>
              </a:gs>
            </a:gsLst>
            <a:lin ang="18000042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8" name="Google Shape;718;g11817f1e899_4_653"/>
          <p:cNvSpPr/>
          <p:nvPr/>
        </p:nvSpPr>
        <p:spPr>
          <a:xfrm>
            <a:off x="3286125" y="414688"/>
            <a:ext cx="5581500" cy="768600"/>
          </a:xfrm>
          <a:prstGeom prst="rect">
            <a:avLst/>
          </a:prstGeom>
          <a:noFill/>
          <a:ln w="571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6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9" name="Google Shape;719;g11817f1e899_4_653"/>
          <p:cNvSpPr txBox="1"/>
          <p:nvPr/>
        </p:nvSpPr>
        <p:spPr>
          <a:xfrm>
            <a:off x="0" y="530359"/>
            <a:ext cx="121920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fr-FR" sz="2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SAISIE SOUS NATURALIST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0" name="Google Shape;720;g11817f1e899_4_653"/>
          <p:cNvSpPr/>
          <p:nvPr/>
        </p:nvSpPr>
        <p:spPr>
          <a:xfrm>
            <a:off x="856344" y="2428140"/>
            <a:ext cx="10601100" cy="518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fr-FR"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00000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721" name="Google Shape;721;g11817f1e899_4_653"/>
          <p:cNvCxnSpPr/>
          <p:nvPr/>
        </p:nvCxnSpPr>
        <p:spPr>
          <a:xfrm>
            <a:off x="11460480" y="6356350"/>
            <a:ext cx="0" cy="319200"/>
          </a:xfrm>
          <a:prstGeom prst="straightConnector1">
            <a:avLst/>
          </a:prstGeom>
          <a:noFill/>
          <a:ln w="28575" cap="flat" cmpd="sng">
            <a:solidFill>
              <a:srgbClr val="6A79BA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722" name="Google Shape;722;g11817f1e899_4_653"/>
          <p:cNvSpPr txBox="1"/>
          <p:nvPr/>
        </p:nvSpPr>
        <p:spPr>
          <a:xfrm>
            <a:off x="11493050" y="6323012"/>
            <a:ext cx="584700" cy="3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fld id="{00000000-1234-1234-1234-123412341234}" type="slidenum">
              <a:rPr lang="fr-FR" sz="1600" b="0" i="0" u="none" strike="noStrike" cap="none">
                <a:solidFill>
                  <a:srgbClr val="6A79BA"/>
                </a:solidFill>
                <a:latin typeface="Arial"/>
                <a:ea typeface="Arial"/>
                <a:cs typeface="Arial"/>
                <a:sym typeface="Arial"/>
              </a:rPr>
              <a:t>39</a:t>
            </a:fld>
            <a:endParaRPr sz="1600" b="0" i="0" u="none" strike="noStrike" cap="none">
              <a:solidFill>
                <a:srgbClr val="6A79BA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23" name="Google Shape;723;g11817f1e899_4_65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77405" y="5847622"/>
            <a:ext cx="1167921" cy="819881"/>
          </a:xfrm>
          <a:prstGeom prst="rect">
            <a:avLst/>
          </a:prstGeom>
          <a:noFill/>
          <a:ln>
            <a:noFill/>
          </a:ln>
        </p:spPr>
      </p:pic>
      <p:sp>
        <p:nvSpPr>
          <p:cNvPr id="724" name="Google Shape;724;g11817f1e899_4_653"/>
          <p:cNvSpPr/>
          <p:nvPr/>
        </p:nvSpPr>
        <p:spPr>
          <a:xfrm>
            <a:off x="5010559" y="3699978"/>
            <a:ext cx="1219200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fr-FR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fr-FR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5" name="Google Shape;725;g11817f1e899_4_653" descr="Résultat de recherche d'images pour &quot;logo température&quot;"/>
          <p:cNvSpPr/>
          <p:nvPr/>
        </p:nvSpPr>
        <p:spPr>
          <a:xfrm>
            <a:off x="155575" y="-1371600"/>
            <a:ext cx="2857500" cy="285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6" name="Google Shape;726;g11817f1e899_4_653"/>
          <p:cNvSpPr/>
          <p:nvPr/>
        </p:nvSpPr>
        <p:spPr>
          <a:xfrm>
            <a:off x="5089525" y="1781175"/>
            <a:ext cx="1219200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fr-FR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fr-FR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7" name="Google Shape;727;g11817f1e899_4_653"/>
          <p:cNvSpPr txBox="1"/>
          <p:nvPr/>
        </p:nvSpPr>
        <p:spPr>
          <a:xfrm>
            <a:off x="946482" y="2469393"/>
            <a:ext cx="3932400" cy="2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fr-FR" sz="1300" b="1" i="0" u="none" strike="noStrike" cap="none">
                <a:solidFill>
                  <a:srgbClr val="6A79BA"/>
                </a:solidFill>
                <a:latin typeface="Arial"/>
                <a:ea typeface="Arial"/>
                <a:cs typeface="Arial"/>
                <a:sym typeface="Arial"/>
              </a:rPr>
              <a:t>SUR LE TERRAIN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28" name="Google Shape;728;g11817f1e899_4_653"/>
          <p:cNvPicPr preferRelativeResize="0"/>
          <p:nvPr/>
        </p:nvPicPr>
        <p:blipFill rotWithShape="1">
          <a:blip r:embed="rId5">
            <a:alphaModFix/>
          </a:blip>
          <a:srcRect l="6484" t="28174" r="90239" b="62019"/>
          <a:stretch/>
        </p:blipFill>
        <p:spPr>
          <a:xfrm>
            <a:off x="2357494" y="530359"/>
            <a:ext cx="740138" cy="667064"/>
          </a:xfrm>
          <a:prstGeom prst="rect">
            <a:avLst/>
          </a:prstGeom>
          <a:noFill/>
          <a:ln>
            <a:noFill/>
          </a:ln>
        </p:spPr>
      </p:pic>
      <p:sp>
        <p:nvSpPr>
          <p:cNvPr id="729" name="Google Shape;729;g11817f1e899_4_653"/>
          <p:cNvSpPr/>
          <p:nvPr/>
        </p:nvSpPr>
        <p:spPr>
          <a:xfrm>
            <a:off x="61559" y="1540247"/>
            <a:ext cx="11949300" cy="928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fr-FR"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00000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0" name="Google Shape;730;g11817f1e899_4_653"/>
          <p:cNvSpPr txBox="1"/>
          <p:nvPr/>
        </p:nvSpPr>
        <p:spPr>
          <a:xfrm>
            <a:off x="1012804" y="1669117"/>
            <a:ext cx="1714800" cy="2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fr-FR" sz="1300" b="1" i="0" u="none" strike="noStrike" cap="none">
                <a:solidFill>
                  <a:srgbClr val="6A79BA"/>
                </a:solidFill>
                <a:latin typeface="Arial"/>
                <a:ea typeface="Arial"/>
                <a:cs typeface="Arial"/>
                <a:sym typeface="Arial"/>
              </a:rPr>
              <a:t>Ajouter une espèce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31" name="Google Shape;731;g11817f1e899_4_653"/>
          <p:cNvPicPr preferRelativeResize="0"/>
          <p:nvPr/>
        </p:nvPicPr>
        <p:blipFill rotWithShape="1">
          <a:blip r:embed="rId6">
            <a:alphaModFix/>
          </a:blip>
          <a:srcRect r="70092"/>
          <a:stretch/>
        </p:blipFill>
        <p:spPr>
          <a:xfrm>
            <a:off x="314401" y="2038350"/>
            <a:ext cx="2620825" cy="4629150"/>
          </a:xfrm>
          <a:prstGeom prst="rect">
            <a:avLst/>
          </a:prstGeom>
          <a:noFill/>
          <a:ln>
            <a:noFill/>
          </a:ln>
        </p:spPr>
      </p:pic>
      <p:sp>
        <p:nvSpPr>
          <p:cNvPr id="732" name="Google Shape;732;g11817f1e899_4_653"/>
          <p:cNvSpPr txBox="1"/>
          <p:nvPr/>
        </p:nvSpPr>
        <p:spPr>
          <a:xfrm>
            <a:off x="6312130" y="1655571"/>
            <a:ext cx="3088500" cy="2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fr-FR" sz="1300" b="1">
                <a:solidFill>
                  <a:srgbClr val="6A79BA"/>
                </a:solidFill>
              </a:rPr>
              <a:t>Détailler le menu raccourcis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3" name="Google Shape;733;g11817f1e899_4_653"/>
          <p:cNvSpPr/>
          <p:nvPr/>
        </p:nvSpPr>
        <p:spPr>
          <a:xfrm>
            <a:off x="178766" y="2429242"/>
            <a:ext cx="2332500" cy="914400"/>
          </a:xfrm>
          <a:prstGeom prst="ellipse">
            <a:avLst/>
          </a:prstGeom>
          <a:noFill/>
          <a:ln w="38100" cap="flat" cmpd="sng">
            <a:solidFill>
              <a:srgbClr val="ED7D3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1" i="0" u="none" strike="noStrike" cap="none">
              <a:solidFill>
                <a:srgbClr val="F7CAA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34" name="Google Shape;734;g11817f1e899_4_65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513771" y="0"/>
            <a:ext cx="3164458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735" name="Google Shape;735;g11817f1e899_4_653"/>
          <p:cNvSpPr/>
          <p:nvPr/>
        </p:nvSpPr>
        <p:spPr>
          <a:xfrm>
            <a:off x="242019" y="3556347"/>
            <a:ext cx="885000" cy="595200"/>
          </a:xfrm>
          <a:prstGeom prst="ellipse">
            <a:avLst/>
          </a:prstGeom>
          <a:noFill/>
          <a:ln w="381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1" i="0" u="none" strike="noStrike" cap="none">
              <a:solidFill>
                <a:srgbClr val="F7CAA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736" name="Google Shape;736;g11817f1e899_4_653"/>
          <p:cNvCxnSpPr>
            <a:stCxn id="735" idx="6"/>
          </p:cNvCxnSpPr>
          <p:nvPr/>
        </p:nvCxnSpPr>
        <p:spPr>
          <a:xfrm rot="10800000" flipH="1">
            <a:off x="1127019" y="2792547"/>
            <a:ext cx="3185400" cy="1061400"/>
          </a:xfrm>
          <a:prstGeom prst="straightConnector1">
            <a:avLst/>
          </a:prstGeom>
          <a:noFill/>
          <a:ln w="76200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pic>
        <p:nvPicPr>
          <p:cNvPr id="737" name="Google Shape;737;g11817f1e899_4_65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987121" y="0"/>
            <a:ext cx="3164458" cy="6857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Google Shape;66;g11817f1e899_4_38"/>
          <p:cNvPicPr preferRelativeResize="0"/>
          <p:nvPr/>
        </p:nvPicPr>
        <p:blipFill rotWithShape="1">
          <a:blip r:embed="rId3">
            <a:alphaModFix/>
          </a:blip>
          <a:srcRect r="-11"/>
          <a:stretch/>
        </p:blipFill>
        <p:spPr>
          <a:xfrm>
            <a:off x="181235" y="179999"/>
            <a:ext cx="11831998" cy="6495402"/>
          </a:xfrm>
          <a:prstGeom prst="rect">
            <a:avLst/>
          </a:prstGeom>
          <a:noFill/>
          <a:ln>
            <a:noFill/>
          </a:ln>
        </p:spPr>
      </p:pic>
      <p:sp>
        <p:nvSpPr>
          <p:cNvPr id="67" name="Google Shape;67;g11817f1e899_4_38"/>
          <p:cNvSpPr/>
          <p:nvPr/>
        </p:nvSpPr>
        <p:spPr>
          <a:xfrm>
            <a:off x="179997" y="179998"/>
            <a:ext cx="11831999" cy="6495402"/>
          </a:xfrm>
          <a:prstGeom prst="rect">
            <a:avLst/>
          </a:prstGeom>
          <a:gradFill>
            <a:gsLst>
              <a:gs pos="0">
                <a:srgbClr val="6A79BA">
                  <a:alpha val="80000"/>
                </a:srgbClr>
              </a:gs>
              <a:gs pos="46000">
                <a:srgbClr val="6A79BA">
                  <a:alpha val="80000"/>
                </a:srgbClr>
              </a:gs>
              <a:gs pos="100000">
                <a:srgbClr val="3DCAD8">
                  <a:alpha val="80000"/>
                </a:srgbClr>
              </a:gs>
            </a:gsLst>
            <a:lin ang="180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" name="Google Shape;68;g11817f1e899_4_38"/>
          <p:cNvSpPr txBox="1"/>
          <p:nvPr/>
        </p:nvSpPr>
        <p:spPr>
          <a:xfrm>
            <a:off x="3213100" y="2822466"/>
            <a:ext cx="5765800" cy="794403"/>
          </a:xfrm>
          <a:prstGeom prst="rect">
            <a:avLst/>
          </a:prstGeom>
          <a:noFill/>
          <a:ln w="571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180000" rIns="91425" bIns="1800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fr-FR" sz="2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Préparer son terrain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69" name="Google Shape;69;g11817f1e899_4_38"/>
          <p:cNvCxnSpPr/>
          <p:nvPr/>
        </p:nvCxnSpPr>
        <p:spPr>
          <a:xfrm>
            <a:off x="11460480" y="6356350"/>
            <a:ext cx="0" cy="319052"/>
          </a:xfrm>
          <a:prstGeom prst="straightConnector1">
            <a:avLst/>
          </a:prstGeom>
          <a:noFill/>
          <a:ln w="2857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70" name="Google Shape;70;g11817f1e899_4_38"/>
          <p:cNvSpPr txBox="1"/>
          <p:nvPr/>
        </p:nvSpPr>
        <p:spPr>
          <a:xfrm>
            <a:off x="11493050" y="6323012"/>
            <a:ext cx="548791" cy="3857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fld id="{00000000-1234-1234-1234-123412341234}" type="slidenum">
              <a:rPr lang="fr-FR"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4</a:t>
            </a:fld>
            <a:endParaRPr sz="16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2" name="Google Shape;742;g11817f1e899_4_67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8766" y="188322"/>
            <a:ext cx="11831997" cy="2688259"/>
          </a:xfrm>
          <a:prstGeom prst="rect">
            <a:avLst/>
          </a:prstGeom>
          <a:noFill/>
          <a:ln>
            <a:noFill/>
          </a:ln>
        </p:spPr>
      </p:pic>
      <p:sp>
        <p:nvSpPr>
          <p:cNvPr id="743" name="Google Shape;743;g11817f1e899_4_678"/>
          <p:cNvSpPr/>
          <p:nvPr/>
        </p:nvSpPr>
        <p:spPr>
          <a:xfrm>
            <a:off x="178767" y="180000"/>
            <a:ext cx="11831998" cy="2692517"/>
          </a:xfrm>
          <a:prstGeom prst="rect">
            <a:avLst/>
          </a:prstGeom>
          <a:gradFill>
            <a:gsLst>
              <a:gs pos="0">
                <a:srgbClr val="6A79BA">
                  <a:alpha val="80000"/>
                </a:srgbClr>
              </a:gs>
              <a:gs pos="46000">
                <a:srgbClr val="6A79BA">
                  <a:alpha val="80000"/>
                </a:srgbClr>
              </a:gs>
              <a:gs pos="100000">
                <a:srgbClr val="3DCAD8">
                  <a:alpha val="80000"/>
                </a:srgbClr>
              </a:gs>
            </a:gsLst>
            <a:lin ang="180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44" name="Google Shape;744;g11817f1e899_4_678"/>
          <p:cNvSpPr/>
          <p:nvPr/>
        </p:nvSpPr>
        <p:spPr>
          <a:xfrm>
            <a:off x="3286125" y="864389"/>
            <a:ext cx="5581649" cy="768467"/>
          </a:xfrm>
          <a:prstGeom prst="rect">
            <a:avLst/>
          </a:prstGeom>
          <a:noFill/>
          <a:ln w="571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6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45" name="Google Shape;745;g11817f1e899_4_678"/>
          <p:cNvSpPr txBox="1"/>
          <p:nvPr/>
        </p:nvSpPr>
        <p:spPr>
          <a:xfrm>
            <a:off x="0" y="980060"/>
            <a:ext cx="1219200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fr-FR" sz="2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SAISIE SOUS NATURALIST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6" name="Google Shape;746;g11817f1e899_4_678"/>
          <p:cNvSpPr/>
          <p:nvPr/>
        </p:nvSpPr>
        <p:spPr>
          <a:xfrm>
            <a:off x="155576" y="2428140"/>
            <a:ext cx="11855188" cy="51835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fr-FR"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00000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747" name="Google Shape;747;g11817f1e899_4_678"/>
          <p:cNvCxnSpPr/>
          <p:nvPr/>
        </p:nvCxnSpPr>
        <p:spPr>
          <a:xfrm>
            <a:off x="11460480" y="6356350"/>
            <a:ext cx="0" cy="319052"/>
          </a:xfrm>
          <a:prstGeom prst="straightConnector1">
            <a:avLst/>
          </a:prstGeom>
          <a:noFill/>
          <a:ln w="28575" cap="flat" cmpd="sng">
            <a:solidFill>
              <a:srgbClr val="6A79BA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748" name="Google Shape;748;g11817f1e899_4_678"/>
          <p:cNvSpPr txBox="1"/>
          <p:nvPr/>
        </p:nvSpPr>
        <p:spPr>
          <a:xfrm>
            <a:off x="11493050" y="6323012"/>
            <a:ext cx="584649" cy="3857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fld id="{00000000-1234-1234-1234-123412341234}" type="slidenum">
              <a:rPr lang="fr-FR" sz="1600" b="0" i="0" u="none" strike="noStrike" cap="none">
                <a:solidFill>
                  <a:srgbClr val="6A79BA"/>
                </a:solidFill>
                <a:latin typeface="Arial"/>
                <a:ea typeface="Arial"/>
                <a:cs typeface="Arial"/>
                <a:sym typeface="Arial"/>
              </a:rPr>
              <a:t>40</a:t>
            </a:fld>
            <a:endParaRPr sz="1600" b="0" i="0" u="none" strike="noStrike" cap="none">
              <a:solidFill>
                <a:srgbClr val="6A79BA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49" name="Google Shape;749;g11817f1e899_4_67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77405" y="5847622"/>
            <a:ext cx="1167921" cy="819881"/>
          </a:xfrm>
          <a:prstGeom prst="rect">
            <a:avLst/>
          </a:prstGeom>
          <a:noFill/>
          <a:ln>
            <a:noFill/>
          </a:ln>
        </p:spPr>
      </p:pic>
      <p:sp>
        <p:nvSpPr>
          <p:cNvPr id="750" name="Google Shape;750;g11817f1e899_4_678"/>
          <p:cNvSpPr/>
          <p:nvPr/>
        </p:nvSpPr>
        <p:spPr>
          <a:xfrm>
            <a:off x="5010559" y="3699978"/>
            <a:ext cx="1219200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fr-FR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fr-FR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1" name="Google Shape;751;g11817f1e899_4_678" descr="Résultat de recherche d'images pour &quot;logo température&quot;"/>
          <p:cNvSpPr/>
          <p:nvPr/>
        </p:nvSpPr>
        <p:spPr>
          <a:xfrm>
            <a:off x="155575" y="-1371600"/>
            <a:ext cx="2857500" cy="285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2" name="Google Shape;752;g11817f1e899_4_678"/>
          <p:cNvSpPr/>
          <p:nvPr/>
        </p:nvSpPr>
        <p:spPr>
          <a:xfrm>
            <a:off x="5089525" y="1781175"/>
            <a:ext cx="1219200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fr-FR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fr-FR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3" name="Google Shape;753;g11817f1e899_4_678"/>
          <p:cNvSpPr txBox="1"/>
          <p:nvPr/>
        </p:nvSpPr>
        <p:spPr>
          <a:xfrm>
            <a:off x="946482" y="2469393"/>
            <a:ext cx="3932399" cy="3613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fr-FR" sz="1300" b="1" i="0" u="none" strike="noStrike" cap="none">
                <a:solidFill>
                  <a:srgbClr val="6A79BA"/>
                </a:solidFill>
                <a:latin typeface="Arial"/>
                <a:ea typeface="Arial"/>
                <a:cs typeface="Arial"/>
                <a:sym typeface="Arial"/>
              </a:rPr>
              <a:t>SUR LE TERRAIN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54" name="Google Shape;754;g11817f1e899_4_678"/>
          <p:cNvPicPr preferRelativeResize="0"/>
          <p:nvPr/>
        </p:nvPicPr>
        <p:blipFill rotWithShape="1">
          <a:blip r:embed="rId5">
            <a:alphaModFix/>
          </a:blip>
          <a:srcRect l="6485" t="28175" r="90239" b="62019"/>
          <a:stretch/>
        </p:blipFill>
        <p:spPr>
          <a:xfrm>
            <a:off x="2357494" y="980060"/>
            <a:ext cx="740140" cy="667064"/>
          </a:xfrm>
          <a:prstGeom prst="rect">
            <a:avLst/>
          </a:prstGeom>
          <a:noFill/>
          <a:ln>
            <a:noFill/>
          </a:ln>
        </p:spPr>
      </p:pic>
      <p:sp>
        <p:nvSpPr>
          <p:cNvPr id="755" name="Google Shape;755;g11817f1e899_4_678"/>
          <p:cNvSpPr txBox="1"/>
          <p:nvPr/>
        </p:nvSpPr>
        <p:spPr>
          <a:xfrm>
            <a:off x="4662667" y="3109330"/>
            <a:ext cx="3184547" cy="392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fr-FR" sz="1300" b="1" i="0" u="none" strike="noStrike" cap="none">
                <a:solidFill>
                  <a:srgbClr val="6A79BA"/>
                </a:solidFill>
                <a:latin typeface="Arial"/>
                <a:ea typeface="Arial"/>
                <a:cs typeface="Arial"/>
                <a:sym typeface="Arial"/>
              </a:rPr>
              <a:t>Les symboles de comportement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56" name="Google Shape;756;g11817f1e899_4_67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146112" y="3557758"/>
            <a:ext cx="3861673" cy="29819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1" name="Google Shape;761;g11817f1e899_4_69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8766" y="188322"/>
            <a:ext cx="11831997" cy="2688259"/>
          </a:xfrm>
          <a:prstGeom prst="rect">
            <a:avLst/>
          </a:prstGeom>
          <a:noFill/>
          <a:ln>
            <a:noFill/>
          </a:ln>
        </p:spPr>
      </p:pic>
      <p:sp>
        <p:nvSpPr>
          <p:cNvPr id="762" name="Google Shape;762;g11817f1e899_4_696"/>
          <p:cNvSpPr/>
          <p:nvPr/>
        </p:nvSpPr>
        <p:spPr>
          <a:xfrm>
            <a:off x="178767" y="180000"/>
            <a:ext cx="11831998" cy="2692517"/>
          </a:xfrm>
          <a:prstGeom prst="rect">
            <a:avLst/>
          </a:prstGeom>
          <a:gradFill>
            <a:gsLst>
              <a:gs pos="0">
                <a:srgbClr val="6A79BA">
                  <a:alpha val="80000"/>
                </a:srgbClr>
              </a:gs>
              <a:gs pos="46000">
                <a:srgbClr val="6A79BA">
                  <a:alpha val="80000"/>
                </a:srgbClr>
              </a:gs>
              <a:gs pos="100000">
                <a:srgbClr val="3DCAD8">
                  <a:alpha val="80000"/>
                </a:srgbClr>
              </a:gs>
            </a:gsLst>
            <a:lin ang="180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63" name="Google Shape;763;g11817f1e899_4_696"/>
          <p:cNvSpPr/>
          <p:nvPr/>
        </p:nvSpPr>
        <p:spPr>
          <a:xfrm>
            <a:off x="3286125" y="864389"/>
            <a:ext cx="5581649" cy="768467"/>
          </a:xfrm>
          <a:prstGeom prst="rect">
            <a:avLst/>
          </a:prstGeom>
          <a:noFill/>
          <a:ln w="571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6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64" name="Google Shape;764;g11817f1e899_4_696"/>
          <p:cNvSpPr txBox="1"/>
          <p:nvPr/>
        </p:nvSpPr>
        <p:spPr>
          <a:xfrm>
            <a:off x="0" y="980060"/>
            <a:ext cx="1219200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fr-FR" sz="2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SAISIE SOUS NATURALIST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5" name="Google Shape;765;g11817f1e899_4_696"/>
          <p:cNvSpPr/>
          <p:nvPr/>
        </p:nvSpPr>
        <p:spPr>
          <a:xfrm>
            <a:off x="155576" y="2428140"/>
            <a:ext cx="11878380" cy="51835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fr-FR"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00000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766" name="Google Shape;766;g11817f1e899_4_696"/>
          <p:cNvCxnSpPr/>
          <p:nvPr/>
        </p:nvCxnSpPr>
        <p:spPr>
          <a:xfrm>
            <a:off x="11460480" y="6356350"/>
            <a:ext cx="0" cy="319052"/>
          </a:xfrm>
          <a:prstGeom prst="straightConnector1">
            <a:avLst/>
          </a:prstGeom>
          <a:noFill/>
          <a:ln w="28575" cap="flat" cmpd="sng">
            <a:solidFill>
              <a:srgbClr val="6A79BA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767" name="Google Shape;767;g11817f1e899_4_696"/>
          <p:cNvSpPr txBox="1"/>
          <p:nvPr/>
        </p:nvSpPr>
        <p:spPr>
          <a:xfrm>
            <a:off x="11493050" y="6323012"/>
            <a:ext cx="584649" cy="3857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fld id="{00000000-1234-1234-1234-123412341234}" type="slidenum">
              <a:rPr lang="fr-FR" sz="1600" b="0" i="0" u="none" strike="noStrike" cap="none">
                <a:solidFill>
                  <a:srgbClr val="6A79BA"/>
                </a:solidFill>
                <a:latin typeface="Arial"/>
                <a:ea typeface="Arial"/>
                <a:cs typeface="Arial"/>
                <a:sym typeface="Arial"/>
              </a:rPr>
              <a:t>41</a:t>
            </a:fld>
            <a:endParaRPr sz="1600" b="0" i="0" u="none" strike="noStrike" cap="none">
              <a:solidFill>
                <a:srgbClr val="6A79BA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68" name="Google Shape;768;g11817f1e899_4_69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77405" y="5847622"/>
            <a:ext cx="1167921" cy="819881"/>
          </a:xfrm>
          <a:prstGeom prst="rect">
            <a:avLst/>
          </a:prstGeom>
          <a:noFill/>
          <a:ln>
            <a:noFill/>
          </a:ln>
        </p:spPr>
      </p:pic>
      <p:sp>
        <p:nvSpPr>
          <p:cNvPr id="769" name="Google Shape;769;g11817f1e899_4_696"/>
          <p:cNvSpPr/>
          <p:nvPr/>
        </p:nvSpPr>
        <p:spPr>
          <a:xfrm>
            <a:off x="5010559" y="3699978"/>
            <a:ext cx="1219200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fr-FR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fr-FR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0" name="Google Shape;770;g11817f1e899_4_696" descr="Résultat de recherche d'images pour &quot;logo température&quot;"/>
          <p:cNvSpPr/>
          <p:nvPr/>
        </p:nvSpPr>
        <p:spPr>
          <a:xfrm>
            <a:off x="155575" y="-1371600"/>
            <a:ext cx="2857500" cy="285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71" name="Google Shape;771;g11817f1e899_4_696"/>
          <p:cNvSpPr/>
          <p:nvPr/>
        </p:nvSpPr>
        <p:spPr>
          <a:xfrm>
            <a:off x="5089525" y="1781175"/>
            <a:ext cx="1219200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fr-FR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fr-FR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2" name="Google Shape;772;g11817f1e899_4_696"/>
          <p:cNvSpPr txBox="1"/>
          <p:nvPr/>
        </p:nvSpPr>
        <p:spPr>
          <a:xfrm>
            <a:off x="946482" y="2469393"/>
            <a:ext cx="3932399" cy="3613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fr-FR" sz="1300" b="1" i="0" u="none" strike="noStrike" cap="none">
                <a:solidFill>
                  <a:srgbClr val="6A79BA"/>
                </a:solidFill>
                <a:latin typeface="Arial"/>
                <a:ea typeface="Arial"/>
                <a:cs typeface="Arial"/>
                <a:sym typeface="Arial"/>
              </a:rPr>
              <a:t>SUR LE TERRAIN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73" name="Google Shape;773;g11817f1e899_4_696"/>
          <p:cNvPicPr preferRelativeResize="0"/>
          <p:nvPr/>
        </p:nvPicPr>
        <p:blipFill rotWithShape="1">
          <a:blip r:embed="rId5">
            <a:alphaModFix/>
          </a:blip>
          <a:srcRect l="6485" t="28175" r="90239" b="62019"/>
          <a:stretch/>
        </p:blipFill>
        <p:spPr>
          <a:xfrm>
            <a:off x="2357494" y="980060"/>
            <a:ext cx="740140" cy="667064"/>
          </a:xfrm>
          <a:prstGeom prst="rect">
            <a:avLst/>
          </a:prstGeom>
          <a:noFill/>
          <a:ln>
            <a:noFill/>
          </a:ln>
        </p:spPr>
      </p:pic>
      <p:sp>
        <p:nvSpPr>
          <p:cNvPr id="774" name="Google Shape;774;g11817f1e899_4_696"/>
          <p:cNvSpPr/>
          <p:nvPr/>
        </p:nvSpPr>
        <p:spPr>
          <a:xfrm>
            <a:off x="946482" y="2850995"/>
            <a:ext cx="2744369" cy="3730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600" b="1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Saisie des observations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5" name="Google Shape;775;g11817f1e899_4_696"/>
          <p:cNvSpPr txBox="1"/>
          <p:nvPr/>
        </p:nvSpPr>
        <p:spPr>
          <a:xfrm>
            <a:off x="4902071" y="2435956"/>
            <a:ext cx="3184547" cy="392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fr-FR" sz="1300" b="1" i="0" u="none" strike="noStrike" cap="none">
                <a:solidFill>
                  <a:srgbClr val="6A79BA"/>
                </a:solidFill>
                <a:latin typeface="Arial"/>
                <a:ea typeface="Arial"/>
                <a:cs typeface="Arial"/>
                <a:sym typeface="Arial"/>
              </a:rPr>
              <a:t>Les symboles de comportement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76" name="Google Shape;776;g11817f1e899_4_69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84708" y="2852573"/>
            <a:ext cx="5184977" cy="3358369"/>
          </a:xfrm>
          <a:prstGeom prst="rect">
            <a:avLst/>
          </a:prstGeom>
          <a:noFill/>
          <a:ln>
            <a:noFill/>
          </a:ln>
        </p:spPr>
      </p:pic>
      <p:pic>
        <p:nvPicPr>
          <p:cNvPr id="777" name="Google Shape;777;g11817f1e899_4_69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327509" y="2850995"/>
            <a:ext cx="5165541" cy="2927140"/>
          </a:xfrm>
          <a:prstGeom prst="rect">
            <a:avLst/>
          </a:prstGeom>
          <a:noFill/>
          <a:ln>
            <a:noFill/>
          </a:ln>
        </p:spPr>
      </p:pic>
      <p:sp>
        <p:nvSpPr>
          <p:cNvPr id="778" name="Google Shape;778;g11817f1e899_4_696"/>
          <p:cNvSpPr/>
          <p:nvPr/>
        </p:nvSpPr>
        <p:spPr>
          <a:xfrm>
            <a:off x="6288075" y="4226875"/>
            <a:ext cx="5224200" cy="16209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79" name="Google Shape;779;g11817f1e899_4_696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327509" y="4650824"/>
            <a:ext cx="5184978" cy="76228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4" name="Google Shape;784;g11817f1e899_4_7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8766" y="188322"/>
            <a:ext cx="11831996" cy="2688259"/>
          </a:xfrm>
          <a:prstGeom prst="rect">
            <a:avLst/>
          </a:prstGeom>
          <a:noFill/>
          <a:ln>
            <a:noFill/>
          </a:ln>
        </p:spPr>
      </p:pic>
      <p:sp>
        <p:nvSpPr>
          <p:cNvPr id="785" name="Google Shape;785;g11817f1e899_4_718"/>
          <p:cNvSpPr/>
          <p:nvPr/>
        </p:nvSpPr>
        <p:spPr>
          <a:xfrm>
            <a:off x="178767" y="180000"/>
            <a:ext cx="11832000" cy="2692500"/>
          </a:xfrm>
          <a:prstGeom prst="rect">
            <a:avLst/>
          </a:prstGeom>
          <a:gradFill>
            <a:gsLst>
              <a:gs pos="0">
                <a:srgbClr val="6A79BA">
                  <a:alpha val="80000"/>
                </a:srgbClr>
              </a:gs>
              <a:gs pos="46000">
                <a:srgbClr val="6A79BA">
                  <a:alpha val="80000"/>
                </a:srgbClr>
              </a:gs>
              <a:gs pos="100000">
                <a:srgbClr val="3DCAD8">
                  <a:alpha val="80000"/>
                </a:srgbClr>
              </a:gs>
            </a:gsLst>
            <a:lin ang="18000042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86" name="Google Shape;786;g11817f1e899_4_718"/>
          <p:cNvSpPr/>
          <p:nvPr/>
        </p:nvSpPr>
        <p:spPr>
          <a:xfrm>
            <a:off x="3286125" y="864389"/>
            <a:ext cx="5581500" cy="768600"/>
          </a:xfrm>
          <a:prstGeom prst="rect">
            <a:avLst/>
          </a:prstGeom>
          <a:noFill/>
          <a:ln w="571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6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87" name="Google Shape;787;g11817f1e899_4_718"/>
          <p:cNvSpPr txBox="1"/>
          <p:nvPr/>
        </p:nvSpPr>
        <p:spPr>
          <a:xfrm>
            <a:off x="0" y="980060"/>
            <a:ext cx="121920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fr-FR" sz="2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SAISIE SOUS NATURALIST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8" name="Google Shape;788;g11817f1e899_4_718"/>
          <p:cNvSpPr/>
          <p:nvPr/>
        </p:nvSpPr>
        <p:spPr>
          <a:xfrm>
            <a:off x="155576" y="2428140"/>
            <a:ext cx="11855100" cy="518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fr-FR"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00000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789" name="Google Shape;789;g11817f1e899_4_718"/>
          <p:cNvCxnSpPr/>
          <p:nvPr/>
        </p:nvCxnSpPr>
        <p:spPr>
          <a:xfrm>
            <a:off x="11460480" y="6356350"/>
            <a:ext cx="0" cy="319200"/>
          </a:xfrm>
          <a:prstGeom prst="straightConnector1">
            <a:avLst/>
          </a:prstGeom>
          <a:noFill/>
          <a:ln w="28575" cap="flat" cmpd="sng">
            <a:solidFill>
              <a:srgbClr val="6A79BA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790" name="Google Shape;790;g11817f1e899_4_718"/>
          <p:cNvSpPr txBox="1"/>
          <p:nvPr/>
        </p:nvSpPr>
        <p:spPr>
          <a:xfrm>
            <a:off x="11493050" y="6323012"/>
            <a:ext cx="584700" cy="3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fld id="{00000000-1234-1234-1234-123412341234}" type="slidenum">
              <a:rPr lang="fr-FR" sz="1600" b="0" i="0" u="none" strike="noStrike" cap="none">
                <a:solidFill>
                  <a:srgbClr val="6A79BA"/>
                </a:solidFill>
                <a:latin typeface="Arial"/>
                <a:ea typeface="Arial"/>
                <a:cs typeface="Arial"/>
                <a:sym typeface="Arial"/>
              </a:rPr>
              <a:t>42</a:t>
            </a:fld>
            <a:endParaRPr sz="1600" b="0" i="0" u="none" strike="noStrike" cap="none">
              <a:solidFill>
                <a:srgbClr val="6A79BA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91" name="Google Shape;791;g11817f1e899_4_71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77405" y="5847622"/>
            <a:ext cx="1167921" cy="819881"/>
          </a:xfrm>
          <a:prstGeom prst="rect">
            <a:avLst/>
          </a:prstGeom>
          <a:noFill/>
          <a:ln>
            <a:noFill/>
          </a:ln>
        </p:spPr>
      </p:pic>
      <p:sp>
        <p:nvSpPr>
          <p:cNvPr id="792" name="Google Shape;792;g11817f1e899_4_718"/>
          <p:cNvSpPr/>
          <p:nvPr/>
        </p:nvSpPr>
        <p:spPr>
          <a:xfrm>
            <a:off x="5010559" y="3699978"/>
            <a:ext cx="1219200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fr-FR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fr-FR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3" name="Google Shape;793;g11817f1e899_4_718" descr="Résultat de recherche d'images pour &quot;logo température&quot;"/>
          <p:cNvSpPr/>
          <p:nvPr/>
        </p:nvSpPr>
        <p:spPr>
          <a:xfrm>
            <a:off x="155575" y="-1371600"/>
            <a:ext cx="2857500" cy="285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94" name="Google Shape;794;g11817f1e899_4_718"/>
          <p:cNvSpPr/>
          <p:nvPr/>
        </p:nvSpPr>
        <p:spPr>
          <a:xfrm>
            <a:off x="5089525" y="1781175"/>
            <a:ext cx="1219200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fr-FR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fr-FR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5" name="Google Shape;795;g11817f1e899_4_718"/>
          <p:cNvSpPr txBox="1"/>
          <p:nvPr/>
        </p:nvSpPr>
        <p:spPr>
          <a:xfrm>
            <a:off x="946482" y="2469393"/>
            <a:ext cx="3932400" cy="2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fr-FR" sz="1300" b="1" i="0" u="none" strike="noStrike" cap="none">
                <a:solidFill>
                  <a:srgbClr val="6A79BA"/>
                </a:solidFill>
                <a:latin typeface="Arial"/>
                <a:ea typeface="Arial"/>
                <a:cs typeface="Arial"/>
                <a:sym typeface="Arial"/>
              </a:rPr>
              <a:t>SUR LE TERRAIN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96" name="Google Shape;796;g11817f1e899_4_718"/>
          <p:cNvPicPr preferRelativeResize="0"/>
          <p:nvPr/>
        </p:nvPicPr>
        <p:blipFill rotWithShape="1">
          <a:blip r:embed="rId5">
            <a:alphaModFix/>
          </a:blip>
          <a:srcRect l="6484" t="28174" r="90239" b="62019"/>
          <a:stretch/>
        </p:blipFill>
        <p:spPr>
          <a:xfrm>
            <a:off x="2357494" y="980060"/>
            <a:ext cx="740138" cy="667064"/>
          </a:xfrm>
          <a:prstGeom prst="rect">
            <a:avLst/>
          </a:prstGeom>
          <a:noFill/>
          <a:ln>
            <a:noFill/>
          </a:ln>
        </p:spPr>
      </p:pic>
      <p:sp>
        <p:nvSpPr>
          <p:cNvPr id="797" name="Google Shape;797;g11817f1e899_4_718"/>
          <p:cNvSpPr txBox="1"/>
          <p:nvPr/>
        </p:nvSpPr>
        <p:spPr>
          <a:xfrm>
            <a:off x="4662677" y="3109325"/>
            <a:ext cx="3932400" cy="2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fr-FR" sz="1300" b="1">
                <a:solidFill>
                  <a:srgbClr val="6A79BA"/>
                </a:solidFill>
              </a:rPr>
              <a:t>Rappel des cas de mouvements particuliers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98" name="Google Shape;798;g11817f1e899_4_71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837025" y="3564600"/>
            <a:ext cx="7283177" cy="3151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3" name="Google Shape;803;g11817f1e899_4_73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8766" y="188322"/>
            <a:ext cx="11831997" cy="2688259"/>
          </a:xfrm>
          <a:prstGeom prst="rect">
            <a:avLst/>
          </a:prstGeom>
          <a:noFill/>
          <a:ln>
            <a:noFill/>
          </a:ln>
        </p:spPr>
      </p:pic>
      <p:sp>
        <p:nvSpPr>
          <p:cNvPr id="804" name="Google Shape;804;g11817f1e899_4_736"/>
          <p:cNvSpPr/>
          <p:nvPr/>
        </p:nvSpPr>
        <p:spPr>
          <a:xfrm>
            <a:off x="178767" y="180000"/>
            <a:ext cx="11831998" cy="2692517"/>
          </a:xfrm>
          <a:prstGeom prst="rect">
            <a:avLst/>
          </a:prstGeom>
          <a:gradFill>
            <a:gsLst>
              <a:gs pos="0">
                <a:srgbClr val="6A79BA">
                  <a:alpha val="80000"/>
                </a:srgbClr>
              </a:gs>
              <a:gs pos="46000">
                <a:srgbClr val="6A79BA">
                  <a:alpha val="80000"/>
                </a:srgbClr>
              </a:gs>
              <a:gs pos="100000">
                <a:srgbClr val="3DCAD8">
                  <a:alpha val="80000"/>
                </a:srgbClr>
              </a:gs>
            </a:gsLst>
            <a:lin ang="180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05" name="Google Shape;805;g11817f1e899_4_736"/>
          <p:cNvSpPr/>
          <p:nvPr/>
        </p:nvSpPr>
        <p:spPr>
          <a:xfrm>
            <a:off x="3286125" y="864389"/>
            <a:ext cx="5581649" cy="768467"/>
          </a:xfrm>
          <a:prstGeom prst="rect">
            <a:avLst/>
          </a:prstGeom>
          <a:noFill/>
          <a:ln w="571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6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06" name="Google Shape;806;g11817f1e899_4_736"/>
          <p:cNvSpPr txBox="1"/>
          <p:nvPr/>
        </p:nvSpPr>
        <p:spPr>
          <a:xfrm>
            <a:off x="0" y="980060"/>
            <a:ext cx="1219200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fr-FR" sz="2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SAISIE SOUS NATURALIST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7" name="Google Shape;807;g11817f1e899_4_736"/>
          <p:cNvSpPr/>
          <p:nvPr/>
        </p:nvSpPr>
        <p:spPr>
          <a:xfrm>
            <a:off x="177406" y="2428140"/>
            <a:ext cx="11833358" cy="51835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fr-FR"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00000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808" name="Google Shape;808;g11817f1e899_4_736"/>
          <p:cNvCxnSpPr/>
          <p:nvPr/>
        </p:nvCxnSpPr>
        <p:spPr>
          <a:xfrm>
            <a:off x="11460480" y="6356350"/>
            <a:ext cx="0" cy="319052"/>
          </a:xfrm>
          <a:prstGeom prst="straightConnector1">
            <a:avLst/>
          </a:prstGeom>
          <a:noFill/>
          <a:ln w="28575" cap="flat" cmpd="sng">
            <a:solidFill>
              <a:srgbClr val="6A79BA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809" name="Google Shape;809;g11817f1e899_4_736"/>
          <p:cNvSpPr txBox="1"/>
          <p:nvPr/>
        </p:nvSpPr>
        <p:spPr>
          <a:xfrm>
            <a:off x="11493050" y="6323012"/>
            <a:ext cx="584649" cy="3857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fld id="{00000000-1234-1234-1234-123412341234}" type="slidenum">
              <a:rPr lang="fr-FR" sz="1600" b="0" i="0" u="none" strike="noStrike" cap="none">
                <a:solidFill>
                  <a:srgbClr val="6A79BA"/>
                </a:solidFill>
                <a:latin typeface="Arial"/>
                <a:ea typeface="Arial"/>
                <a:cs typeface="Arial"/>
                <a:sym typeface="Arial"/>
              </a:rPr>
              <a:t>43</a:t>
            </a:fld>
            <a:endParaRPr sz="1600" b="0" i="0" u="none" strike="noStrike" cap="none">
              <a:solidFill>
                <a:srgbClr val="6A79BA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10" name="Google Shape;810;g11817f1e899_4_73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77405" y="5847622"/>
            <a:ext cx="1167921" cy="819881"/>
          </a:xfrm>
          <a:prstGeom prst="rect">
            <a:avLst/>
          </a:prstGeom>
          <a:noFill/>
          <a:ln>
            <a:noFill/>
          </a:ln>
        </p:spPr>
      </p:pic>
      <p:sp>
        <p:nvSpPr>
          <p:cNvPr id="811" name="Google Shape;811;g11817f1e899_4_736"/>
          <p:cNvSpPr/>
          <p:nvPr/>
        </p:nvSpPr>
        <p:spPr>
          <a:xfrm>
            <a:off x="5010559" y="3699978"/>
            <a:ext cx="1219200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fr-FR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fr-FR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2" name="Google Shape;812;g11817f1e899_4_736" descr="Résultat de recherche d'images pour &quot;logo température&quot;"/>
          <p:cNvSpPr/>
          <p:nvPr/>
        </p:nvSpPr>
        <p:spPr>
          <a:xfrm>
            <a:off x="155575" y="-1371600"/>
            <a:ext cx="2857500" cy="285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13" name="Google Shape;813;g11817f1e899_4_736"/>
          <p:cNvSpPr/>
          <p:nvPr/>
        </p:nvSpPr>
        <p:spPr>
          <a:xfrm>
            <a:off x="5089525" y="1781175"/>
            <a:ext cx="1219200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fr-FR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fr-FR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4" name="Google Shape;814;g11817f1e899_4_736"/>
          <p:cNvSpPr txBox="1"/>
          <p:nvPr/>
        </p:nvSpPr>
        <p:spPr>
          <a:xfrm>
            <a:off x="946482" y="2469393"/>
            <a:ext cx="3932399" cy="3613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fr-FR" sz="1300" b="1" i="0" u="none" strike="noStrike" cap="none">
                <a:solidFill>
                  <a:srgbClr val="6A79BA"/>
                </a:solidFill>
                <a:latin typeface="Arial"/>
                <a:ea typeface="Arial"/>
                <a:cs typeface="Arial"/>
                <a:sym typeface="Arial"/>
              </a:rPr>
              <a:t>SUR LE TERRAIN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15" name="Google Shape;815;g11817f1e899_4_736"/>
          <p:cNvPicPr preferRelativeResize="0"/>
          <p:nvPr/>
        </p:nvPicPr>
        <p:blipFill rotWithShape="1">
          <a:blip r:embed="rId5">
            <a:alphaModFix/>
          </a:blip>
          <a:srcRect l="6485" t="28175" r="90239" b="62019"/>
          <a:stretch/>
        </p:blipFill>
        <p:spPr>
          <a:xfrm>
            <a:off x="2357494" y="980060"/>
            <a:ext cx="740140" cy="667064"/>
          </a:xfrm>
          <a:prstGeom prst="rect">
            <a:avLst/>
          </a:prstGeom>
          <a:noFill/>
          <a:ln>
            <a:noFill/>
          </a:ln>
        </p:spPr>
      </p:pic>
      <p:sp>
        <p:nvSpPr>
          <p:cNvPr id="816" name="Google Shape;816;g11817f1e899_4_736"/>
          <p:cNvSpPr/>
          <p:nvPr/>
        </p:nvSpPr>
        <p:spPr>
          <a:xfrm>
            <a:off x="1438394" y="2850995"/>
            <a:ext cx="2384241" cy="3730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600" b="1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 Astuces à savoir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17" name="Google Shape;817;g11817f1e899_4_73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345326" y="3424668"/>
            <a:ext cx="1912869" cy="550620"/>
          </a:xfrm>
          <a:prstGeom prst="rect">
            <a:avLst/>
          </a:prstGeom>
          <a:noFill/>
          <a:ln>
            <a:noFill/>
          </a:ln>
        </p:spPr>
      </p:pic>
      <p:pic>
        <p:nvPicPr>
          <p:cNvPr id="818" name="Google Shape;818;g11817f1e899_4_73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956858" y="3551440"/>
            <a:ext cx="529550" cy="460777"/>
          </a:xfrm>
          <a:prstGeom prst="rect">
            <a:avLst/>
          </a:prstGeom>
          <a:noFill/>
          <a:ln>
            <a:noFill/>
          </a:ln>
        </p:spPr>
      </p:pic>
      <p:pic>
        <p:nvPicPr>
          <p:cNvPr id="819" name="Google Shape;819;g11817f1e899_4_736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956858" y="4256814"/>
            <a:ext cx="529550" cy="411098"/>
          </a:xfrm>
          <a:prstGeom prst="rect">
            <a:avLst/>
          </a:prstGeom>
          <a:noFill/>
          <a:ln>
            <a:noFill/>
          </a:ln>
        </p:spPr>
      </p:pic>
      <p:pic>
        <p:nvPicPr>
          <p:cNvPr id="820" name="Google Shape;820;g11817f1e899_4_736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956858" y="4912509"/>
            <a:ext cx="573525" cy="500825"/>
          </a:xfrm>
          <a:prstGeom prst="rect">
            <a:avLst/>
          </a:prstGeom>
          <a:noFill/>
          <a:ln>
            <a:noFill/>
          </a:ln>
        </p:spPr>
      </p:pic>
      <p:sp>
        <p:nvSpPr>
          <p:cNvPr id="821" name="Google Shape;821;g11817f1e899_4_736"/>
          <p:cNvSpPr/>
          <p:nvPr/>
        </p:nvSpPr>
        <p:spPr>
          <a:xfrm>
            <a:off x="4758891" y="3546933"/>
            <a:ext cx="5201100" cy="45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1450" marR="0" lvl="0" indent="-171450" algn="l" rtl="0">
              <a:lnSpc>
                <a:spcPct val="114000"/>
              </a:lnSpc>
              <a:spcBef>
                <a:spcPts val="120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Arial"/>
              <a:buChar char="-"/>
            </a:pPr>
            <a:r>
              <a:rPr lang="fr-FR" sz="12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Mode édition : permet de revenir sur vos observations déjà tapées</a:t>
            </a:r>
            <a:endParaRPr sz="1200" b="0" i="0" u="none" strike="noStrike" cap="none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2" name="Google Shape;822;g11817f1e899_4_736"/>
          <p:cNvSpPr/>
          <p:nvPr/>
        </p:nvSpPr>
        <p:spPr>
          <a:xfrm>
            <a:off x="4762503" y="4213222"/>
            <a:ext cx="4639192" cy="456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1450" marR="0" lvl="0" indent="-171450" algn="l" rtl="0">
              <a:lnSpc>
                <a:spcPct val="114000"/>
              </a:lnSpc>
              <a:spcBef>
                <a:spcPts val="120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Arial"/>
              <a:buChar char="-"/>
            </a:pPr>
            <a:r>
              <a:rPr lang="fr-FR" sz="12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Tracking : permet de recentrer la carte sur votre position</a:t>
            </a:r>
            <a:endParaRPr sz="1200" b="0" i="0" u="none" strike="noStrike" cap="none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3" name="Google Shape;823;g11817f1e899_4_736"/>
          <p:cNvSpPr/>
          <p:nvPr/>
        </p:nvSpPr>
        <p:spPr>
          <a:xfrm>
            <a:off x="4762502" y="4983482"/>
            <a:ext cx="5121329" cy="6671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1450" marR="0" lvl="0" indent="-171450" algn="l" rtl="0">
              <a:lnSpc>
                <a:spcPct val="114000"/>
              </a:lnSpc>
              <a:spcBef>
                <a:spcPts val="120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Arial"/>
              <a:buChar char="-"/>
            </a:pPr>
            <a:r>
              <a:rPr lang="fr-FR" sz="12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Verrouillage : permet de </a:t>
            </a:r>
            <a:r>
              <a:rPr lang="fr-FR" sz="1200">
                <a:solidFill>
                  <a:srgbClr val="7F7F7F"/>
                </a:solidFill>
              </a:rPr>
              <a:t>figer</a:t>
            </a:r>
            <a:r>
              <a:rPr lang="fr-FR" sz="12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 l’</a:t>
            </a:r>
            <a:r>
              <a:rPr lang="fr-FR" sz="1200">
                <a:solidFill>
                  <a:srgbClr val="7F7F7F"/>
                </a:solidFill>
              </a:rPr>
              <a:t>écran</a:t>
            </a:r>
            <a:r>
              <a:rPr lang="fr-FR" sz="12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. Un double clic sur l’écran et ça repart.</a:t>
            </a:r>
            <a:endParaRPr sz="1200" b="0" i="0" u="none" strike="noStrike" cap="none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8" name="Google Shape;828;g11817f1e899_4_76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8766" y="188322"/>
            <a:ext cx="11831997" cy="2688259"/>
          </a:xfrm>
          <a:prstGeom prst="rect">
            <a:avLst/>
          </a:prstGeom>
          <a:noFill/>
          <a:ln>
            <a:noFill/>
          </a:ln>
        </p:spPr>
      </p:pic>
      <p:sp>
        <p:nvSpPr>
          <p:cNvPr id="829" name="Google Shape;829;g11817f1e899_4_760"/>
          <p:cNvSpPr/>
          <p:nvPr/>
        </p:nvSpPr>
        <p:spPr>
          <a:xfrm>
            <a:off x="178767" y="180000"/>
            <a:ext cx="11831998" cy="2692517"/>
          </a:xfrm>
          <a:prstGeom prst="rect">
            <a:avLst/>
          </a:prstGeom>
          <a:gradFill>
            <a:gsLst>
              <a:gs pos="0">
                <a:srgbClr val="6A79BA">
                  <a:alpha val="80000"/>
                </a:srgbClr>
              </a:gs>
              <a:gs pos="46000">
                <a:srgbClr val="6A79BA">
                  <a:alpha val="80000"/>
                </a:srgbClr>
              </a:gs>
              <a:gs pos="100000">
                <a:srgbClr val="3DCAD8">
                  <a:alpha val="80000"/>
                </a:srgbClr>
              </a:gs>
            </a:gsLst>
            <a:lin ang="180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30" name="Google Shape;830;g11817f1e899_4_760"/>
          <p:cNvSpPr/>
          <p:nvPr/>
        </p:nvSpPr>
        <p:spPr>
          <a:xfrm>
            <a:off x="3286125" y="864389"/>
            <a:ext cx="5581649" cy="768467"/>
          </a:xfrm>
          <a:prstGeom prst="rect">
            <a:avLst/>
          </a:prstGeom>
          <a:noFill/>
          <a:ln w="571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6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31" name="Google Shape;831;g11817f1e899_4_760"/>
          <p:cNvSpPr txBox="1"/>
          <p:nvPr/>
        </p:nvSpPr>
        <p:spPr>
          <a:xfrm>
            <a:off x="0" y="980060"/>
            <a:ext cx="1219200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fr-FR" sz="2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SAISIE SOUS NATURALIST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2" name="Google Shape;832;g11817f1e899_4_760"/>
          <p:cNvSpPr/>
          <p:nvPr/>
        </p:nvSpPr>
        <p:spPr>
          <a:xfrm>
            <a:off x="177406" y="2428140"/>
            <a:ext cx="11833358" cy="51835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fr-FR"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00000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833" name="Google Shape;833;g11817f1e899_4_760"/>
          <p:cNvCxnSpPr/>
          <p:nvPr/>
        </p:nvCxnSpPr>
        <p:spPr>
          <a:xfrm>
            <a:off x="11460480" y="6356350"/>
            <a:ext cx="0" cy="319052"/>
          </a:xfrm>
          <a:prstGeom prst="straightConnector1">
            <a:avLst/>
          </a:prstGeom>
          <a:noFill/>
          <a:ln w="28575" cap="flat" cmpd="sng">
            <a:solidFill>
              <a:srgbClr val="6A79BA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834" name="Google Shape;834;g11817f1e899_4_760"/>
          <p:cNvSpPr txBox="1"/>
          <p:nvPr/>
        </p:nvSpPr>
        <p:spPr>
          <a:xfrm>
            <a:off x="11493050" y="6323012"/>
            <a:ext cx="584649" cy="3857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fld id="{00000000-1234-1234-1234-123412341234}" type="slidenum">
              <a:rPr lang="fr-FR" sz="1600" b="0" i="0" u="none" strike="noStrike" cap="none">
                <a:solidFill>
                  <a:srgbClr val="6A79BA"/>
                </a:solidFill>
                <a:latin typeface="Arial"/>
                <a:ea typeface="Arial"/>
                <a:cs typeface="Arial"/>
                <a:sym typeface="Arial"/>
              </a:rPr>
              <a:t>44</a:t>
            </a:fld>
            <a:endParaRPr sz="1600" b="0" i="0" u="none" strike="noStrike" cap="none">
              <a:solidFill>
                <a:srgbClr val="6A79BA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35" name="Google Shape;835;g11817f1e899_4_76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77405" y="5847622"/>
            <a:ext cx="1167921" cy="819881"/>
          </a:xfrm>
          <a:prstGeom prst="rect">
            <a:avLst/>
          </a:prstGeom>
          <a:noFill/>
          <a:ln>
            <a:noFill/>
          </a:ln>
        </p:spPr>
      </p:pic>
      <p:sp>
        <p:nvSpPr>
          <p:cNvPr id="836" name="Google Shape;836;g11817f1e899_4_760"/>
          <p:cNvSpPr/>
          <p:nvPr/>
        </p:nvSpPr>
        <p:spPr>
          <a:xfrm>
            <a:off x="5010559" y="3699978"/>
            <a:ext cx="1219200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fr-FR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fr-FR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7" name="Google Shape;837;g11817f1e899_4_760" descr="Résultat de recherche d'images pour &quot;logo température&quot;"/>
          <p:cNvSpPr/>
          <p:nvPr/>
        </p:nvSpPr>
        <p:spPr>
          <a:xfrm>
            <a:off x="155575" y="-1371600"/>
            <a:ext cx="2857500" cy="285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38" name="Google Shape;838;g11817f1e899_4_760"/>
          <p:cNvSpPr/>
          <p:nvPr/>
        </p:nvSpPr>
        <p:spPr>
          <a:xfrm>
            <a:off x="5089525" y="1781175"/>
            <a:ext cx="1219200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fr-FR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fr-FR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9" name="Google Shape;839;g11817f1e899_4_760"/>
          <p:cNvSpPr txBox="1"/>
          <p:nvPr/>
        </p:nvSpPr>
        <p:spPr>
          <a:xfrm>
            <a:off x="946482" y="2469393"/>
            <a:ext cx="3932399" cy="3613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fr-FR" sz="1300" b="1" i="0" u="none" strike="noStrike" cap="none">
                <a:solidFill>
                  <a:srgbClr val="6A79BA"/>
                </a:solidFill>
                <a:latin typeface="Arial"/>
                <a:ea typeface="Arial"/>
                <a:cs typeface="Arial"/>
                <a:sym typeface="Arial"/>
              </a:rPr>
              <a:t>SUR LE TERRAIN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40" name="Google Shape;840;g11817f1e899_4_760"/>
          <p:cNvPicPr preferRelativeResize="0"/>
          <p:nvPr/>
        </p:nvPicPr>
        <p:blipFill rotWithShape="1">
          <a:blip r:embed="rId5">
            <a:alphaModFix/>
          </a:blip>
          <a:srcRect l="6485" t="28175" r="90239" b="62019"/>
          <a:stretch/>
        </p:blipFill>
        <p:spPr>
          <a:xfrm>
            <a:off x="2357494" y="980060"/>
            <a:ext cx="740140" cy="667064"/>
          </a:xfrm>
          <a:prstGeom prst="rect">
            <a:avLst/>
          </a:prstGeom>
          <a:noFill/>
          <a:ln>
            <a:noFill/>
          </a:ln>
        </p:spPr>
      </p:pic>
      <p:sp>
        <p:nvSpPr>
          <p:cNvPr id="841" name="Google Shape;841;g11817f1e899_4_760"/>
          <p:cNvSpPr/>
          <p:nvPr/>
        </p:nvSpPr>
        <p:spPr>
          <a:xfrm>
            <a:off x="1438394" y="2850995"/>
            <a:ext cx="3258297" cy="3730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600" b="1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Terminer le recensement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2" name="Google Shape;842;g11817f1e899_4_760"/>
          <p:cNvSpPr txBox="1"/>
          <p:nvPr/>
        </p:nvSpPr>
        <p:spPr>
          <a:xfrm>
            <a:off x="1438394" y="5201645"/>
            <a:ext cx="5060649" cy="3730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600" b="1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Synchroniser vos observations</a:t>
            </a:r>
            <a:endParaRPr sz="1600" b="1" i="0" u="none" strike="noStrike" cap="none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43" name="Google Shape;843;g11817f1e899_4_76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23944" y="3210940"/>
            <a:ext cx="3467100" cy="723900"/>
          </a:xfrm>
          <a:prstGeom prst="rect">
            <a:avLst/>
          </a:prstGeom>
          <a:noFill/>
          <a:ln>
            <a:noFill/>
          </a:ln>
        </p:spPr>
      </p:pic>
      <p:sp>
        <p:nvSpPr>
          <p:cNvPr id="844" name="Google Shape;844;g11817f1e899_4_760"/>
          <p:cNvSpPr/>
          <p:nvPr/>
        </p:nvSpPr>
        <p:spPr>
          <a:xfrm>
            <a:off x="4582938" y="3270827"/>
            <a:ext cx="5201141" cy="16064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1450" marR="0" lvl="2" indent="-171450" algn="l" rtl="0">
              <a:lnSpc>
                <a:spcPct val="114000"/>
              </a:lnSpc>
              <a:spcBef>
                <a:spcPts val="120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Arial"/>
              <a:buChar char="-"/>
            </a:pPr>
            <a:r>
              <a:rPr lang="fr-FR" sz="12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       vous pouvez mettre le suivi en pause et reprendre quand l’état normal est revenu.</a:t>
            </a:r>
            <a:endParaRPr/>
          </a:p>
          <a:p>
            <a:pPr marL="171450" marR="0" lvl="0" indent="-171450" algn="l" rtl="0">
              <a:lnSpc>
                <a:spcPct val="114000"/>
              </a:lnSpc>
              <a:spcBef>
                <a:spcPts val="120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Arial"/>
              <a:buChar char="-"/>
            </a:pPr>
            <a:r>
              <a:rPr lang="fr-FR" sz="12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Le bouton stop         met fin à la saisie du formulaire en cours. </a:t>
            </a:r>
            <a:endParaRPr sz="1200" b="0" i="0" u="none" strike="noStrike" cap="none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71450" marR="0" lvl="0" indent="-171450" algn="l" rtl="0">
              <a:lnSpc>
                <a:spcPct val="114000"/>
              </a:lnSpc>
              <a:spcBef>
                <a:spcPts val="120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Arial"/>
              <a:buChar char="-"/>
            </a:pPr>
            <a:r>
              <a:rPr lang="fr-FR" sz="12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préciser : « J’ai signalé toutes les espèces du protocole » ou « J’ai signalé toutes les espèces »</a:t>
            </a:r>
            <a:endParaRPr sz="1200" b="0" i="0" u="none" strike="noStrike" cap="none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45" name="Google Shape;845;g11817f1e899_4_76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815357" y="3171947"/>
            <a:ext cx="314682" cy="302579"/>
          </a:xfrm>
          <a:prstGeom prst="rect">
            <a:avLst/>
          </a:prstGeom>
          <a:noFill/>
          <a:ln>
            <a:noFill/>
          </a:ln>
        </p:spPr>
      </p:pic>
      <p:pic>
        <p:nvPicPr>
          <p:cNvPr id="846" name="Google Shape;846;g11817f1e899_4_760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902009" y="3823882"/>
            <a:ext cx="294409" cy="252351"/>
          </a:xfrm>
          <a:prstGeom prst="rect">
            <a:avLst/>
          </a:prstGeom>
          <a:noFill/>
          <a:ln>
            <a:noFill/>
          </a:ln>
        </p:spPr>
      </p:pic>
      <p:pic>
        <p:nvPicPr>
          <p:cNvPr id="847" name="Google Shape;847;g11817f1e899_4_760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2338993" y="5590269"/>
            <a:ext cx="6528781" cy="1230467"/>
          </a:xfrm>
          <a:prstGeom prst="rect">
            <a:avLst/>
          </a:prstGeom>
          <a:noFill/>
          <a:ln>
            <a:noFill/>
          </a:ln>
        </p:spPr>
      </p:pic>
      <p:pic>
        <p:nvPicPr>
          <p:cNvPr id="848" name="Google Shape;848;g11817f1e899_4_760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4374318" y="6500551"/>
            <a:ext cx="530360" cy="227298"/>
          </a:xfrm>
          <a:prstGeom prst="rect">
            <a:avLst/>
          </a:prstGeom>
          <a:noFill/>
          <a:ln>
            <a:noFill/>
          </a:ln>
        </p:spPr>
      </p:pic>
      <p:sp>
        <p:nvSpPr>
          <p:cNvPr id="849" name="Google Shape;849;g11817f1e899_4_760"/>
          <p:cNvSpPr txBox="1"/>
          <p:nvPr/>
        </p:nvSpPr>
        <p:spPr>
          <a:xfrm>
            <a:off x="4592761" y="6495226"/>
            <a:ext cx="4368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fr-FR" sz="1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r>
              <a:rPr lang="fr-FR" sz="1000" b="1">
                <a:solidFill>
                  <a:schemeClr val="dk1"/>
                </a:solidFill>
              </a:rPr>
              <a:t>18</a:t>
            </a:r>
            <a:endParaRPr sz="1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4" name="Google Shape;854;g11817f1e899_4_78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8766" y="188322"/>
            <a:ext cx="11831997" cy="2688259"/>
          </a:xfrm>
          <a:prstGeom prst="rect">
            <a:avLst/>
          </a:prstGeom>
          <a:noFill/>
          <a:ln>
            <a:noFill/>
          </a:ln>
        </p:spPr>
      </p:pic>
      <p:sp>
        <p:nvSpPr>
          <p:cNvPr id="855" name="Google Shape;855;g11817f1e899_4_785"/>
          <p:cNvSpPr/>
          <p:nvPr/>
        </p:nvSpPr>
        <p:spPr>
          <a:xfrm>
            <a:off x="178767" y="180000"/>
            <a:ext cx="11831998" cy="2692517"/>
          </a:xfrm>
          <a:prstGeom prst="rect">
            <a:avLst/>
          </a:prstGeom>
          <a:gradFill>
            <a:gsLst>
              <a:gs pos="0">
                <a:srgbClr val="6A79BA">
                  <a:alpha val="80000"/>
                </a:srgbClr>
              </a:gs>
              <a:gs pos="46000">
                <a:srgbClr val="6A79BA">
                  <a:alpha val="80000"/>
                </a:srgbClr>
              </a:gs>
              <a:gs pos="100000">
                <a:srgbClr val="3DCAD8">
                  <a:alpha val="80000"/>
                </a:srgbClr>
              </a:gs>
            </a:gsLst>
            <a:lin ang="180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56" name="Google Shape;856;g11817f1e899_4_785"/>
          <p:cNvSpPr/>
          <p:nvPr/>
        </p:nvSpPr>
        <p:spPr>
          <a:xfrm>
            <a:off x="3286125" y="864389"/>
            <a:ext cx="5581649" cy="768467"/>
          </a:xfrm>
          <a:prstGeom prst="rect">
            <a:avLst/>
          </a:prstGeom>
          <a:noFill/>
          <a:ln w="571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6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57" name="Google Shape;857;g11817f1e899_4_785"/>
          <p:cNvSpPr txBox="1"/>
          <p:nvPr/>
        </p:nvSpPr>
        <p:spPr>
          <a:xfrm>
            <a:off x="0" y="980060"/>
            <a:ext cx="1219200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fr-FR" sz="2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SAISIE SOUS NATURALIST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8" name="Google Shape;858;g11817f1e899_4_785"/>
          <p:cNvSpPr/>
          <p:nvPr/>
        </p:nvSpPr>
        <p:spPr>
          <a:xfrm>
            <a:off x="856344" y="2428140"/>
            <a:ext cx="10601093" cy="51835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fr-FR"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00000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859" name="Google Shape;859;g11817f1e899_4_785"/>
          <p:cNvCxnSpPr/>
          <p:nvPr/>
        </p:nvCxnSpPr>
        <p:spPr>
          <a:xfrm>
            <a:off x="11460480" y="6356350"/>
            <a:ext cx="0" cy="319052"/>
          </a:xfrm>
          <a:prstGeom prst="straightConnector1">
            <a:avLst/>
          </a:prstGeom>
          <a:noFill/>
          <a:ln w="28575" cap="flat" cmpd="sng">
            <a:solidFill>
              <a:srgbClr val="6A79BA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860" name="Google Shape;860;g11817f1e899_4_785"/>
          <p:cNvSpPr txBox="1"/>
          <p:nvPr/>
        </p:nvSpPr>
        <p:spPr>
          <a:xfrm>
            <a:off x="11493050" y="6323012"/>
            <a:ext cx="584649" cy="3857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fld id="{00000000-1234-1234-1234-123412341234}" type="slidenum">
              <a:rPr lang="fr-FR" sz="1600" b="0" i="0" u="none" strike="noStrike" cap="none">
                <a:solidFill>
                  <a:srgbClr val="6A79BA"/>
                </a:solidFill>
                <a:latin typeface="Arial"/>
                <a:ea typeface="Arial"/>
                <a:cs typeface="Arial"/>
                <a:sym typeface="Arial"/>
              </a:rPr>
              <a:t>45</a:t>
            </a:fld>
            <a:endParaRPr sz="1600" b="0" i="0" u="none" strike="noStrike" cap="none">
              <a:solidFill>
                <a:srgbClr val="6A79BA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61" name="Google Shape;861;g11817f1e899_4_78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77405" y="5847622"/>
            <a:ext cx="1167921" cy="819881"/>
          </a:xfrm>
          <a:prstGeom prst="rect">
            <a:avLst/>
          </a:prstGeom>
          <a:noFill/>
          <a:ln>
            <a:noFill/>
          </a:ln>
        </p:spPr>
      </p:pic>
      <p:sp>
        <p:nvSpPr>
          <p:cNvPr id="862" name="Google Shape;862;g11817f1e899_4_785"/>
          <p:cNvSpPr/>
          <p:nvPr/>
        </p:nvSpPr>
        <p:spPr>
          <a:xfrm>
            <a:off x="1036278" y="3596643"/>
            <a:ext cx="2779263" cy="19708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0" marR="0" lvl="0" indent="-28575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Arial"/>
              <a:buChar char="•"/>
            </a:pPr>
            <a:r>
              <a:rPr lang="fr-FR" sz="12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« Toutes mes données »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14000"/>
              </a:lnSpc>
              <a:spcBef>
                <a:spcPts val="120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Arial"/>
              <a:buChar char="•"/>
            </a:pPr>
            <a:r>
              <a:rPr lang="fr-FR" sz="12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« Cartographie des territoires »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14000"/>
              </a:lnSpc>
              <a:spcBef>
                <a:spcPts val="120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Arial"/>
              <a:buChar char="•"/>
            </a:pPr>
            <a:r>
              <a:rPr lang="fr-FR" sz="12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Sur une donnée de l’ONCB, cliquer sur « modifier »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14000"/>
              </a:lnSpc>
              <a:spcBef>
                <a:spcPts val="120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Arial"/>
              <a:buChar char="•"/>
            </a:pPr>
            <a:r>
              <a:rPr lang="fr-FR" sz="12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« Visualisation des observations »</a:t>
            </a:r>
            <a:endParaRPr/>
          </a:p>
          <a:p>
            <a:pPr marL="285750" marR="0" lvl="0" indent="-285750" algn="l" rtl="0">
              <a:lnSpc>
                <a:spcPct val="114000"/>
              </a:lnSpc>
              <a:spcBef>
                <a:spcPts val="120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Arial"/>
              <a:buChar char="•"/>
            </a:pPr>
            <a:r>
              <a:rPr lang="fr-FR" sz="12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Ajouter une espèce au formulaire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3" name="Google Shape;863;g11817f1e899_4_785" descr="Résultat de recherche d'images pour &quot;logo température&quot;"/>
          <p:cNvSpPr/>
          <p:nvPr/>
        </p:nvSpPr>
        <p:spPr>
          <a:xfrm>
            <a:off x="155575" y="-1371600"/>
            <a:ext cx="2857500" cy="285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64" name="Google Shape;864;g11817f1e899_4_785"/>
          <p:cNvSpPr/>
          <p:nvPr/>
        </p:nvSpPr>
        <p:spPr>
          <a:xfrm>
            <a:off x="5089525" y="1781175"/>
            <a:ext cx="1219200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fr-FR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fr-FR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5" name="Google Shape;865;g11817f1e899_4_785"/>
          <p:cNvSpPr/>
          <p:nvPr/>
        </p:nvSpPr>
        <p:spPr>
          <a:xfrm>
            <a:off x="946482" y="3111427"/>
            <a:ext cx="5263818" cy="3730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600" b="1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Consulter les données sur Faune Bretagne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6" name="Google Shape;866;g11817f1e899_4_785"/>
          <p:cNvSpPr txBox="1"/>
          <p:nvPr/>
        </p:nvSpPr>
        <p:spPr>
          <a:xfrm>
            <a:off x="946482" y="2469393"/>
            <a:ext cx="3932399" cy="3613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fr-FR" sz="1300" b="1" i="0" u="none" strike="noStrike" cap="none">
                <a:solidFill>
                  <a:srgbClr val="6A79BA"/>
                </a:solidFill>
                <a:latin typeface="Arial"/>
                <a:ea typeface="Arial"/>
                <a:cs typeface="Arial"/>
                <a:sym typeface="Arial"/>
              </a:rPr>
              <a:t>SUR PC  -  FAUNE BRETAGNE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67" name="Google Shape;867;g11817f1e899_4_785"/>
          <p:cNvPicPr preferRelativeResize="0"/>
          <p:nvPr/>
        </p:nvPicPr>
        <p:blipFill rotWithShape="1">
          <a:blip r:embed="rId5">
            <a:alphaModFix/>
          </a:blip>
          <a:srcRect t="9700" b="61017"/>
          <a:stretch/>
        </p:blipFill>
        <p:spPr>
          <a:xfrm>
            <a:off x="3533775" y="273427"/>
            <a:ext cx="8382274" cy="1306821"/>
          </a:xfrm>
          <a:prstGeom prst="rect">
            <a:avLst/>
          </a:prstGeom>
          <a:noFill/>
          <a:ln>
            <a:noFill/>
          </a:ln>
        </p:spPr>
      </p:pic>
      <p:pic>
        <p:nvPicPr>
          <p:cNvPr id="868" name="Google Shape;868;g11817f1e899_4_785"/>
          <p:cNvPicPr preferRelativeResize="0"/>
          <p:nvPr/>
        </p:nvPicPr>
        <p:blipFill rotWithShape="1">
          <a:blip r:embed="rId5">
            <a:alphaModFix/>
          </a:blip>
          <a:srcRect t="72754" b="6173"/>
          <a:stretch/>
        </p:blipFill>
        <p:spPr>
          <a:xfrm>
            <a:off x="3533775" y="1712418"/>
            <a:ext cx="8382274" cy="940286"/>
          </a:xfrm>
          <a:prstGeom prst="rect">
            <a:avLst/>
          </a:prstGeom>
          <a:noFill/>
          <a:ln>
            <a:noFill/>
          </a:ln>
        </p:spPr>
      </p:pic>
      <p:sp>
        <p:nvSpPr>
          <p:cNvPr id="869" name="Google Shape;869;g11817f1e899_4_785"/>
          <p:cNvSpPr/>
          <p:nvPr/>
        </p:nvSpPr>
        <p:spPr>
          <a:xfrm>
            <a:off x="4514657" y="1226585"/>
            <a:ext cx="2332636" cy="361985"/>
          </a:xfrm>
          <a:prstGeom prst="ellipse">
            <a:avLst/>
          </a:prstGeom>
          <a:noFill/>
          <a:ln w="381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1" i="0" u="none" strike="noStrike" cap="none">
              <a:solidFill>
                <a:srgbClr val="F7CAA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70" name="Google Shape;870;g11817f1e899_4_785"/>
          <p:cNvSpPr/>
          <p:nvPr/>
        </p:nvSpPr>
        <p:spPr>
          <a:xfrm>
            <a:off x="8237398" y="1984866"/>
            <a:ext cx="349650" cy="220976"/>
          </a:xfrm>
          <a:prstGeom prst="ellipse">
            <a:avLst/>
          </a:prstGeom>
          <a:noFill/>
          <a:ln w="381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1" i="0" u="none" strike="noStrike" cap="none">
              <a:solidFill>
                <a:srgbClr val="F7CAA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71" name="Google Shape;871;g11817f1e899_4_785"/>
          <p:cNvPicPr preferRelativeResize="0"/>
          <p:nvPr/>
        </p:nvPicPr>
        <p:blipFill rotWithShape="1">
          <a:blip r:embed="rId6">
            <a:alphaModFix/>
          </a:blip>
          <a:srcRect b="3248"/>
          <a:stretch/>
        </p:blipFill>
        <p:spPr>
          <a:xfrm>
            <a:off x="5334024" y="3008751"/>
            <a:ext cx="6159026" cy="3257337"/>
          </a:xfrm>
          <a:prstGeom prst="rect">
            <a:avLst/>
          </a:prstGeom>
          <a:noFill/>
          <a:ln>
            <a:noFill/>
          </a:ln>
        </p:spPr>
      </p:pic>
      <p:sp>
        <p:nvSpPr>
          <p:cNvPr id="872" name="Google Shape;872;g11817f1e899_4_785"/>
          <p:cNvSpPr/>
          <p:nvPr/>
        </p:nvSpPr>
        <p:spPr>
          <a:xfrm>
            <a:off x="9604471" y="3588373"/>
            <a:ext cx="1986741" cy="220976"/>
          </a:xfrm>
          <a:prstGeom prst="ellipse">
            <a:avLst/>
          </a:prstGeom>
          <a:noFill/>
          <a:ln w="381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1" i="0" u="none" strike="noStrike" cap="none">
              <a:solidFill>
                <a:srgbClr val="F7CAA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73" name="Google Shape;873;g11817f1e899_4_785"/>
          <p:cNvSpPr/>
          <p:nvPr/>
        </p:nvSpPr>
        <p:spPr>
          <a:xfrm>
            <a:off x="5680975" y="6073574"/>
            <a:ext cx="349650" cy="220976"/>
          </a:xfrm>
          <a:prstGeom prst="ellipse">
            <a:avLst/>
          </a:prstGeom>
          <a:noFill/>
          <a:ln w="381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1" i="0" u="none" strike="noStrike" cap="none">
              <a:solidFill>
                <a:srgbClr val="F7CAA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74" name="Google Shape;874;g11817f1e899_4_785"/>
          <p:cNvSpPr txBox="1"/>
          <p:nvPr/>
        </p:nvSpPr>
        <p:spPr>
          <a:xfrm>
            <a:off x="1200833" y="3808498"/>
            <a:ext cx="288986" cy="392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fr-FR" sz="13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 sz="14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5" name="Google Shape;875;g11817f1e899_4_785"/>
          <p:cNvSpPr txBox="1"/>
          <p:nvPr/>
        </p:nvSpPr>
        <p:spPr>
          <a:xfrm>
            <a:off x="4392719" y="1036456"/>
            <a:ext cx="288986" cy="392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fr-FR" sz="13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 sz="14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6" name="Google Shape;876;g11817f1e899_4_785"/>
          <p:cNvSpPr txBox="1"/>
          <p:nvPr/>
        </p:nvSpPr>
        <p:spPr>
          <a:xfrm>
            <a:off x="8465747" y="1676304"/>
            <a:ext cx="288986" cy="392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fr-FR" sz="13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 sz="14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7" name="Google Shape;877;g11817f1e899_4_785"/>
          <p:cNvSpPr txBox="1"/>
          <p:nvPr/>
        </p:nvSpPr>
        <p:spPr>
          <a:xfrm>
            <a:off x="1200833" y="4161850"/>
            <a:ext cx="288986" cy="392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fr-FR" sz="13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 sz="14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8" name="Google Shape;878;g11817f1e899_4_785"/>
          <p:cNvSpPr txBox="1"/>
          <p:nvPr/>
        </p:nvSpPr>
        <p:spPr>
          <a:xfrm>
            <a:off x="1200833" y="4711389"/>
            <a:ext cx="288986" cy="392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fr-FR" sz="13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endParaRPr sz="14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9" name="Google Shape;879;g11817f1e899_4_785"/>
          <p:cNvSpPr txBox="1"/>
          <p:nvPr/>
        </p:nvSpPr>
        <p:spPr>
          <a:xfrm>
            <a:off x="9459978" y="3292511"/>
            <a:ext cx="288986" cy="392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fr-FR" sz="13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endParaRPr sz="14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0" name="Google Shape;880;g11817f1e899_4_785"/>
          <p:cNvSpPr txBox="1"/>
          <p:nvPr/>
        </p:nvSpPr>
        <p:spPr>
          <a:xfrm>
            <a:off x="1200833" y="5096965"/>
            <a:ext cx="288986" cy="392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fr-FR" sz="13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4</a:t>
            </a:r>
            <a:endParaRPr sz="14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1" name="Google Shape;881;g11817f1e899_4_785"/>
          <p:cNvSpPr txBox="1"/>
          <p:nvPr/>
        </p:nvSpPr>
        <p:spPr>
          <a:xfrm>
            <a:off x="5886132" y="5791687"/>
            <a:ext cx="288986" cy="392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fr-FR" sz="13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4</a:t>
            </a:r>
            <a:endParaRPr sz="14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6" name="Google Shape;886;g11817f1e899_4_8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8766" y="188322"/>
            <a:ext cx="11831997" cy="2688259"/>
          </a:xfrm>
          <a:prstGeom prst="rect">
            <a:avLst/>
          </a:prstGeom>
          <a:noFill/>
          <a:ln>
            <a:noFill/>
          </a:ln>
        </p:spPr>
      </p:pic>
      <p:sp>
        <p:nvSpPr>
          <p:cNvPr id="887" name="Google Shape;887;g11817f1e899_4_816"/>
          <p:cNvSpPr/>
          <p:nvPr/>
        </p:nvSpPr>
        <p:spPr>
          <a:xfrm>
            <a:off x="178767" y="180000"/>
            <a:ext cx="11831998" cy="2692517"/>
          </a:xfrm>
          <a:prstGeom prst="rect">
            <a:avLst/>
          </a:prstGeom>
          <a:gradFill>
            <a:gsLst>
              <a:gs pos="0">
                <a:srgbClr val="6A79BA">
                  <a:alpha val="80000"/>
                </a:srgbClr>
              </a:gs>
              <a:gs pos="46000">
                <a:srgbClr val="6A79BA">
                  <a:alpha val="80000"/>
                </a:srgbClr>
              </a:gs>
              <a:gs pos="100000">
                <a:srgbClr val="3DCAD8">
                  <a:alpha val="80000"/>
                </a:srgbClr>
              </a:gs>
            </a:gsLst>
            <a:lin ang="180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88" name="Google Shape;888;g11817f1e899_4_816"/>
          <p:cNvSpPr/>
          <p:nvPr/>
        </p:nvSpPr>
        <p:spPr>
          <a:xfrm>
            <a:off x="3286125" y="864389"/>
            <a:ext cx="5581649" cy="768467"/>
          </a:xfrm>
          <a:prstGeom prst="rect">
            <a:avLst/>
          </a:prstGeom>
          <a:noFill/>
          <a:ln w="571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6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89" name="Google Shape;889;g11817f1e899_4_816"/>
          <p:cNvSpPr txBox="1"/>
          <p:nvPr/>
        </p:nvSpPr>
        <p:spPr>
          <a:xfrm>
            <a:off x="0" y="980060"/>
            <a:ext cx="1219200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fr-FR" sz="2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SAISIE SOUS NATURALIST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0" name="Google Shape;890;g11817f1e899_4_816"/>
          <p:cNvSpPr/>
          <p:nvPr/>
        </p:nvSpPr>
        <p:spPr>
          <a:xfrm>
            <a:off x="856344" y="2428140"/>
            <a:ext cx="10601093" cy="51835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fr-FR"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00000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891" name="Google Shape;891;g11817f1e899_4_816"/>
          <p:cNvCxnSpPr/>
          <p:nvPr/>
        </p:nvCxnSpPr>
        <p:spPr>
          <a:xfrm>
            <a:off x="11460480" y="6356350"/>
            <a:ext cx="0" cy="319052"/>
          </a:xfrm>
          <a:prstGeom prst="straightConnector1">
            <a:avLst/>
          </a:prstGeom>
          <a:noFill/>
          <a:ln w="28575" cap="flat" cmpd="sng">
            <a:solidFill>
              <a:srgbClr val="6A79BA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892" name="Google Shape;892;g11817f1e899_4_816"/>
          <p:cNvSpPr txBox="1"/>
          <p:nvPr/>
        </p:nvSpPr>
        <p:spPr>
          <a:xfrm>
            <a:off x="11493050" y="6323012"/>
            <a:ext cx="584649" cy="3857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fld id="{00000000-1234-1234-1234-123412341234}" type="slidenum">
              <a:rPr lang="fr-FR" sz="1600" b="0" i="0" u="none" strike="noStrike" cap="none">
                <a:solidFill>
                  <a:srgbClr val="6A79BA"/>
                </a:solidFill>
                <a:latin typeface="Arial"/>
                <a:ea typeface="Arial"/>
                <a:cs typeface="Arial"/>
                <a:sym typeface="Arial"/>
              </a:rPr>
              <a:t>46</a:t>
            </a:fld>
            <a:endParaRPr sz="1600" b="0" i="0" u="none" strike="noStrike" cap="none">
              <a:solidFill>
                <a:srgbClr val="6A79BA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93" name="Google Shape;893;g11817f1e899_4_8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77405" y="5847622"/>
            <a:ext cx="1167921" cy="819881"/>
          </a:xfrm>
          <a:prstGeom prst="rect">
            <a:avLst/>
          </a:prstGeom>
          <a:noFill/>
          <a:ln>
            <a:noFill/>
          </a:ln>
        </p:spPr>
      </p:pic>
      <p:sp>
        <p:nvSpPr>
          <p:cNvPr id="894" name="Google Shape;894;g11817f1e899_4_816"/>
          <p:cNvSpPr/>
          <p:nvPr/>
        </p:nvSpPr>
        <p:spPr>
          <a:xfrm>
            <a:off x="1036278" y="3596643"/>
            <a:ext cx="3933280" cy="17603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0" marR="0" lvl="0" indent="-28575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Arial"/>
              <a:buChar char="•"/>
            </a:pPr>
            <a:r>
              <a:rPr lang="fr-FR" sz="12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« Toutes mes données »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14000"/>
              </a:lnSpc>
              <a:spcBef>
                <a:spcPts val="120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Arial"/>
              <a:buChar char="•"/>
            </a:pPr>
            <a:r>
              <a:rPr lang="fr-FR" sz="12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« Cartographie des territoires »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14000"/>
              </a:lnSpc>
              <a:spcBef>
                <a:spcPts val="120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Arial"/>
              <a:buChar char="•"/>
            </a:pPr>
            <a:r>
              <a:rPr lang="fr-FR" sz="12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Sur une donnée de l’ONCB, cliquer sur « modifier »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14000"/>
              </a:lnSpc>
              <a:spcBef>
                <a:spcPts val="120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Arial"/>
              <a:buChar char="•"/>
            </a:pPr>
            <a:r>
              <a:rPr lang="fr-FR" sz="12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« Visualisation des observations »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14000"/>
              </a:lnSpc>
              <a:spcBef>
                <a:spcPts val="120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Arial"/>
              <a:buChar char="•"/>
            </a:pPr>
            <a:r>
              <a:rPr lang="fr-FR" sz="12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Export (    PDF, PPT, GEOJSON ou Excel    )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5" name="Google Shape;895;g11817f1e899_4_816" descr="Résultat de recherche d'images pour &quot;logo température&quot;"/>
          <p:cNvSpPr/>
          <p:nvPr/>
        </p:nvSpPr>
        <p:spPr>
          <a:xfrm>
            <a:off x="155575" y="-1371600"/>
            <a:ext cx="2857500" cy="285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96" name="Google Shape;896;g11817f1e899_4_816"/>
          <p:cNvSpPr/>
          <p:nvPr/>
        </p:nvSpPr>
        <p:spPr>
          <a:xfrm>
            <a:off x="5089525" y="1781175"/>
            <a:ext cx="1219200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fr-FR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fr-FR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7" name="Google Shape;897;g11817f1e899_4_816"/>
          <p:cNvSpPr/>
          <p:nvPr/>
        </p:nvSpPr>
        <p:spPr>
          <a:xfrm>
            <a:off x="946482" y="3111427"/>
            <a:ext cx="5263818" cy="3730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600" b="1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Consulter les données sur Faune Bretagne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8" name="Google Shape;898;g11817f1e899_4_816"/>
          <p:cNvSpPr txBox="1"/>
          <p:nvPr/>
        </p:nvSpPr>
        <p:spPr>
          <a:xfrm>
            <a:off x="946482" y="2469393"/>
            <a:ext cx="3932399" cy="3613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fr-FR" sz="1300" b="1" i="0" u="none" strike="noStrike" cap="none">
                <a:solidFill>
                  <a:srgbClr val="6A79BA"/>
                </a:solidFill>
                <a:latin typeface="Arial"/>
                <a:ea typeface="Arial"/>
                <a:cs typeface="Arial"/>
                <a:sym typeface="Arial"/>
              </a:rPr>
              <a:t>SUR PC  -  FAUNE BRETAGNE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99" name="Google Shape;899;g11817f1e899_4_81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277083" y="220371"/>
            <a:ext cx="6698049" cy="4933895"/>
          </a:xfrm>
          <a:prstGeom prst="rect">
            <a:avLst/>
          </a:prstGeom>
          <a:noFill/>
          <a:ln>
            <a:noFill/>
          </a:ln>
        </p:spPr>
      </p:pic>
      <p:pic>
        <p:nvPicPr>
          <p:cNvPr id="900" name="Google Shape;900;g11817f1e899_4_81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660775" y="5669551"/>
            <a:ext cx="7524750" cy="819150"/>
          </a:xfrm>
          <a:prstGeom prst="rect">
            <a:avLst/>
          </a:prstGeom>
          <a:noFill/>
          <a:ln>
            <a:noFill/>
          </a:ln>
        </p:spPr>
      </p:pic>
      <p:sp>
        <p:nvSpPr>
          <p:cNvPr id="901" name="Google Shape;901;g11817f1e899_4_816"/>
          <p:cNvSpPr/>
          <p:nvPr/>
        </p:nvSpPr>
        <p:spPr>
          <a:xfrm>
            <a:off x="10093015" y="5662935"/>
            <a:ext cx="929662" cy="409575"/>
          </a:xfrm>
          <a:prstGeom prst="ellipse">
            <a:avLst/>
          </a:prstGeom>
          <a:noFill/>
          <a:ln w="381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1" i="0" u="none" strike="noStrike" cap="none">
              <a:solidFill>
                <a:srgbClr val="F7CAA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02" name="Google Shape;902;g11817f1e899_4_816"/>
          <p:cNvSpPr/>
          <p:nvPr/>
        </p:nvSpPr>
        <p:spPr>
          <a:xfrm>
            <a:off x="6870075" y="6176356"/>
            <a:ext cx="507066" cy="257144"/>
          </a:xfrm>
          <a:prstGeom prst="ellipse">
            <a:avLst/>
          </a:prstGeom>
          <a:noFill/>
          <a:ln w="381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1" i="0" u="none" strike="noStrike" cap="none">
              <a:solidFill>
                <a:srgbClr val="F7CAA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03" name="Google Shape;903;g11817f1e899_4_816"/>
          <p:cNvSpPr txBox="1"/>
          <p:nvPr/>
        </p:nvSpPr>
        <p:spPr>
          <a:xfrm>
            <a:off x="1889602" y="5249499"/>
            <a:ext cx="288900" cy="2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fr-FR" sz="13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 sz="14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4" name="Google Shape;904;g11817f1e899_4_816"/>
          <p:cNvSpPr txBox="1"/>
          <p:nvPr/>
        </p:nvSpPr>
        <p:spPr>
          <a:xfrm>
            <a:off x="4179046" y="5249501"/>
            <a:ext cx="288900" cy="2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fr-FR" sz="13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 sz="14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5" name="Google Shape;905;g11817f1e899_4_816"/>
          <p:cNvSpPr txBox="1"/>
          <p:nvPr/>
        </p:nvSpPr>
        <p:spPr>
          <a:xfrm>
            <a:off x="7103215" y="5882938"/>
            <a:ext cx="288986" cy="392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fr-FR" sz="13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 sz="14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6" name="Google Shape;906;g11817f1e899_4_816"/>
          <p:cNvSpPr txBox="1"/>
          <p:nvPr/>
        </p:nvSpPr>
        <p:spPr>
          <a:xfrm>
            <a:off x="10670667" y="5356473"/>
            <a:ext cx="288986" cy="392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fr-FR" sz="13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 sz="14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" name="Google Shape;911;g11817f1e899_4_840"/>
          <p:cNvPicPr preferRelativeResize="0"/>
          <p:nvPr/>
        </p:nvPicPr>
        <p:blipFill rotWithShape="1">
          <a:blip r:embed="rId3">
            <a:alphaModFix/>
          </a:blip>
          <a:srcRect r="-10"/>
          <a:stretch/>
        </p:blipFill>
        <p:spPr>
          <a:xfrm>
            <a:off x="181235" y="179999"/>
            <a:ext cx="11831996" cy="6495403"/>
          </a:xfrm>
          <a:prstGeom prst="rect">
            <a:avLst/>
          </a:prstGeom>
          <a:noFill/>
          <a:ln>
            <a:noFill/>
          </a:ln>
        </p:spPr>
      </p:pic>
      <p:sp>
        <p:nvSpPr>
          <p:cNvPr id="912" name="Google Shape;912;g11817f1e899_4_840"/>
          <p:cNvSpPr/>
          <p:nvPr/>
        </p:nvSpPr>
        <p:spPr>
          <a:xfrm>
            <a:off x="179997" y="179998"/>
            <a:ext cx="11832000" cy="6495300"/>
          </a:xfrm>
          <a:prstGeom prst="rect">
            <a:avLst/>
          </a:prstGeom>
          <a:gradFill>
            <a:gsLst>
              <a:gs pos="0">
                <a:srgbClr val="6A79BA">
                  <a:alpha val="80000"/>
                </a:srgbClr>
              </a:gs>
              <a:gs pos="46000">
                <a:srgbClr val="6A79BA">
                  <a:alpha val="80000"/>
                </a:srgbClr>
              </a:gs>
              <a:gs pos="100000">
                <a:srgbClr val="3DCAD8">
                  <a:alpha val="80000"/>
                </a:srgbClr>
              </a:gs>
            </a:gsLst>
            <a:lin ang="18000042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3" name="Google Shape;913;g11817f1e899_4_840"/>
          <p:cNvSpPr txBox="1"/>
          <p:nvPr/>
        </p:nvSpPr>
        <p:spPr>
          <a:xfrm>
            <a:off x="3213100" y="2822466"/>
            <a:ext cx="5765700" cy="794700"/>
          </a:xfrm>
          <a:prstGeom prst="rect">
            <a:avLst/>
          </a:prstGeom>
          <a:noFill/>
          <a:ln w="571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180000" rIns="91425" bIns="1800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fr-FR" sz="2800">
                <a:solidFill>
                  <a:schemeClr val="lt1"/>
                </a:solidFill>
              </a:rPr>
              <a:t>Saisie sous Faune Bretagne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914" name="Google Shape;914;g11817f1e899_4_840"/>
          <p:cNvCxnSpPr/>
          <p:nvPr/>
        </p:nvCxnSpPr>
        <p:spPr>
          <a:xfrm>
            <a:off x="11460480" y="6356350"/>
            <a:ext cx="0" cy="319200"/>
          </a:xfrm>
          <a:prstGeom prst="straightConnector1">
            <a:avLst/>
          </a:prstGeom>
          <a:noFill/>
          <a:ln w="2857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915" name="Google Shape;915;g11817f1e899_4_840"/>
          <p:cNvSpPr txBox="1"/>
          <p:nvPr/>
        </p:nvSpPr>
        <p:spPr>
          <a:xfrm>
            <a:off x="11493050" y="6323012"/>
            <a:ext cx="548700" cy="3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fld id="{00000000-1234-1234-1234-123412341234}" type="slidenum">
              <a:rPr lang="fr-FR"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47</a:t>
            </a:fld>
            <a:endParaRPr sz="16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0" name="Google Shape;920;g11817f1e899_4_84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8766" y="188322"/>
            <a:ext cx="11831996" cy="2688259"/>
          </a:xfrm>
          <a:prstGeom prst="rect">
            <a:avLst/>
          </a:prstGeom>
          <a:noFill/>
          <a:ln>
            <a:noFill/>
          </a:ln>
        </p:spPr>
      </p:pic>
      <p:sp>
        <p:nvSpPr>
          <p:cNvPr id="921" name="Google Shape;921;g11817f1e899_4_848"/>
          <p:cNvSpPr/>
          <p:nvPr/>
        </p:nvSpPr>
        <p:spPr>
          <a:xfrm>
            <a:off x="178767" y="180000"/>
            <a:ext cx="11832000" cy="2692500"/>
          </a:xfrm>
          <a:prstGeom prst="rect">
            <a:avLst/>
          </a:prstGeom>
          <a:gradFill>
            <a:gsLst>
              <a:gs pos="0">
                <a:srgbClr val="6A79BA">
                  <a:alpha val="80000"/>
                </a:srgbClr>
              </a:gs>
              <a:gs pos="46000">
                <a:srgbClr val="6A79BA">
                  <a:alpha val="80000"/>
                </a:srgbClr>
              </a:gs>
              <a:gs pos="100000">
                <a:srgbClr val="3DCAD8">
                  <a:alpha val="80000"/>
                </a:srgbClr>
              </a:gs>
            </a:gsLst>
            <a:lin ang="18000042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2" name="Google Shape;922;g11817f1e899_4_848"/>
          <p:cNvSpPr/>
          <p:nvPr/>
        </p:nvSpPr>
        <p:spPr>
          <a:xfrm>
            <a:off x="856344" y="2428140"/>
            <a:ext cx="10601100" cy="518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fr-FR"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00000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923" name="Google Shape;923;g11817f1e899_4_848"/>
          <p:cNvCxnSpPr/>
          <p:nvPr/>
        </p:nvCxnSpPr>
        <p:spPr>
          <a:xfrm>
            <a:off x="11460480" y="6356350"/>
            <a:ext cx="0" cy="319200"/>
          </a:xfrm>
          <a:prstGeom prst="straightConnector1">
            <a:avLst/>
          </a:prstGeom>
          <a:noFill/>
          <a:ln w="28575" cap="flat" cmpd="sng">
            <a:solidFill>
              <a:srgbClr val="6A79BA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924" name="Google Shape;924;g11817f1e899_4_848"/>
          <p:cNvSpPr txBox="1"/>
          <p:nvPr/>
        </p:nvSpPr>
        <p:spPr>
          <a:xfrm>
            <a:off x="11493050" y="6323012"/>
            <a:ext cx="584700" cy="3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fld id="{00000000-1234-1234-1234-123412341234}" type="slidenum">
              <a:rPr lang="fr-FR" sz="1600" b="0" i="0" u="none" strike="noStrike" cap="none">
                <a:solidFill>
                  <a:srgbClr val="6A79BA"/>
                </a:solidFill>
                <a:latin typeface="Arial"/>
                <a:ea typeface="Arial"/>
                <a:cs typeface="Arial"/>
                <a:sym typeface="Arial"/>
              </a:rPr>
              <a:t>48</a:t>
            </a:fld>
            <a:endParaRPr sz="1600" b="0" i="0" u="none" strike="noStrike" cap="none">
              <a:solidFill>
                <a:srgbClr val="6A79BA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25" name="Google Shape;925;g11817f1e899_4_84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77405" y="5847622"/>
            <a:ext cx="1167921" cy="819881"/>
          </a:xfrm>
          <a:prstGeom prst="rect">
            <a:avLst/>
          </a:prstGeom>
          <a:noFill/>
          <a:ln>
            <a:noFill/>
          </a:ln>
        </p:spPr>
      </p:pic>
      <p:sp>
        <p:nvSpPr>
          <p:cNvPr id="926" name="Google Shape;926;g11817f1e899_4_848"/>
          <p:cNvSpPr/>
          <p:nvPr/>
        </p:nvSpPr>
        <p:spPr>
          <a:xfrm>
            <a:off x="5010559" y="3699978"/>
            <a:ext cx="1219200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fr-FR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fr-FR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7" name="Google Shape;927;g11817f1e899_4_848" descr="Résultat de recherche d'images pour &quot;logo température&quot;"/>
          <p:cNvSpPr/>
          <p:nvPr/>
        </p:nvSpPr>
        <p:spPr>
          <a:xfrm>
            <a:off x="155575" y="-1371600"/>
            <a:ext cx="2857500" cy="285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8" name="Google Shape;928;g11817f1e899_4_848"/>
          <p:cNvSpPr/>
          <p:nvPr/>
        </p:nvSpPr>
        <p:spPr>
          <a:xfrm>
            <a:off x="5089525" y="1781175"/>
            <a:ext cx="1219200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fr-FR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fr-FR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9" name="Google Shape;929;g11817f1e899_4_848"/>
          <p:cNvSpPr txBox="1"/>
          <p:nvPr/>
        </p:nvSpPr>
        <p:spPr>
          <a:xfrm>
            <a:off x="3213150" y="986466"/>
            <a:ext cx="5765700" cy="794700"/>
          </a:xfrm>
          <a:prstGeom prst="rect">
            <a:avLst/>
          </a:prstGeom>
          <a:noFill/>
          <a:ln w="571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180000" rIns="91425" bIns="18000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fr-FR" sz="2800">
                <a:solidFill>
                  <a:schemeClr val="lt1"/>
                </a:solidFill>
              </a:rPr>
              <a:t>Saisie sous Faune Bretagne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0" name="Google Shape;930;g11817f1e899_4_848"/>
          <p:cNvSpPr/>
          <p:nvPr/>
        </p:nvSpPr>
        <p:spPr>
          <a:xfrm>
            <a:off x="856350" y="2578405"/>
            <a:ext cx="7944900" cy="350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600" b="1">
                <a:solidFill>
                  <a:srgbClr val="7F7F7F"/>
                </a:solidFill>
              </a:rPr>
              <a:t>Contrairement à la saisie sur Naturalist cela oblige à saisir en trois temps :</a:t>
            </a:r>
            <a:endParaRPr sz="1600" b="1">
              <a:solidFill>
                <a:srgbClr val="7F7F7F"/>
              </a:solidFill>
            </a:endParaRPr>
          </a:p>
          <a:p>
            <a:pPr marL="0" marR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 b="1">
              <a:solidFill>
                <a:srgbClr val="7F7F7F"/>
              </a:solidFill>
            </a:endParaRPr>
          </a:p>
          <a:p>
            <a:pPr marL="457200" marR="0" lvl="0" indent="-3302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600"/>
              <a:buAutoNum type="arabicParenR"/>
            </a:pPr>
            <a:r>
              <a:rPr lang="fr-FR" sz="1600" b="1">
                <a:solidFill>
                  <a:srgbClr val="7F7F7F"/>
                </a:solidFill>
              </a:rPr>
              <a:t>D’abord une saisie papier sur le terrain (sur photo aérienne)</a:t>
            </a:r>
            <a:endParaRPr sz="1600" b="1">
              <a:solidFill>
                <a:srgbClr val="7F7F7F"/>
              </a:solidFill>
            </a:endParaRPr>
          </a:p>
          <a:p>
            <a:pPr marL="457200" marR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 b="1">
              <a:solidFill>
                <a:srgbClr val="7F7F7F"/>
              </a:solidFill>
            </a:endParaRPr>
          </a:p>
          <a:p>
            <a:pPr marL="0" marR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600" b="1">
                <a:solidFill>
                  <a:srgbClr val="7F7F7F"/>
                </a:solidFill>
              </a:rPr>
              <a:t>2)	 Dessiner son itinéraire sur Faune Bretagne (idem que pour Naturalist)</a:t>
            </a:r>
            <a:endParaRPr sz="1600" b="1">
              <a:solidFill>
                <a:srgbClr val="7F7F7F"/>
              </a:solidFill>
            </a:endParaRPr>
          </a:p>
          <a:p>
            <a:pPr marL="457200" marR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 b="1">
              <a:solidFill>
                <a:srgbClr val="7F7F7F"/>
              </a:solidFill>
            </a:endParaRPr>
          </a:p>
          <a:p>
            <a:pPr marL="0" marR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600" b="1">
                <a:solidFill>
                  <a:srgbClr val="7F7F7F"/>
                </a:solidFill>
              </a:rPr>
              <a:t>3)	Ensuite saisir les observations au bureau </a:t>
            </a:r>
            <a:r>
              <a:rPr lang="fr-FR" sz="1600" b="1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sur Faune Bretagne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9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5" name="Google Shape;935;g11817f1e899_4_86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8766" y="188322"/>
            <a:ext cx="11831996" cy="2688259"/>
          </a:xfrm>
          <a:prstGeom prst="rect">
            <a:avLst/>
          </a:prstGeom>
          <a:noFill/>
          <a:ln>
            <a:noFill/>
          </a:ln>
        </p:spPr>
      </p:pic>
      <p:sp>
        <p:nvSpPr>
          <p:cNvPr id="936" name="Google Shape;936;g11817f1e899_4_862"/>
          <p:cNvSpPr/>
          <p:nvPr/>
        </p:nvSpPr>
        <p:spPr>
          <a:xfrm>
            <a:off x="178767" y="180000"/>
            <a:ext cx="11832000" cy="2692500"/>
          </a:xfrm>
          <a:prstGeom prst="rect">
            <a:avLst/>
          </a:prstGeom>
          <a:gradFill>
            <a:gsLst>
              <a:gs pos="0">
                <a:srgbClr val="6A79BA">
                  <a:alpha val="80000"/>
                </a:srgbClr>
              </a:gs>
              <a:gs pos="46000">
                <a:srgbClr val="6A79BA">
                  <a:alpha val="80000"/>
                </a:srgbClr>
              </a:gs>
              <a:gs pos="100000">
                <a:srgbClr val="3DCAD8">
                  <a:alpha val="80000"/>
                </a:srgbClr>
              </a:gs>
            </a:gsLst>
            <a:lin ang="18000042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37" name="Google Shape;937;g11817f1e899_4_862"/>
          <p:cNvSpPr/>
          <p:nvPr/>
        </p:nvSpPr>
        <p:spPr>
          <a:xfrm>
            <a:off x="856344" y="2428140"/>
            <a:ext cx="10601100" cy="518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fr-FR"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00000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938" name="Google Shape;938;g11817f1e899_4_862"/>
          <p:cNvCxnSpPr/>
          <p:nvPr/>
        </p:nvCxnSpPr>
        <p:spPr>
          <a:xfrm>
            <a:off x="11460480" y="6356350"/>
            <a:ext cx="0" cy="319200"/>
          </a:xfrm>
          <a:prstGeom prst="straightConnector1">
            <a:avLst/>
          </a:prstGeom>
          <a:noFill/>
          <a:ln w="28575" cap="flat" cmpd="sng">
            <a:solidFill>
              <a:srgbClr val="6A79BA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939" name="Google Shape;939;g11817f1e899_4_862"/>
          <p:cNvSpPr txBox="1"/>
          <p:nvPr/>
        </p:nvSpPr>
        <p:spPr>
          <a:xfrm>
            <a:off x="11493050" y="6323012"/>
            <a:ext cx="584700" cy="3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fld id="{00000000-1234-1234-1234-123412341234}" type="slidenum">
              <a:rPr lang="fr-FR" sz="1600" b="0" i="0" u="none" strike="noStrike" cap="none">
                <a:solidFill>
                  <a:srgbClr val="6A79BA"/>
                </a:solidFill>
                <a:latin typeface="Arial"/>
                <a:ea typeface="Arial"/>
                <a:cs typeface="Arial"/>
                <a:sym typeface="Arial"/>
              </a:rPr>
              <a:t>49</a:t>
            </a:fld>
            <a:endParaRPr sz="1600" b="0" i="0" u="none" strike="noStrike" cap="none">
              <a:solidFill>
                <a:srgbClr val="6A79BA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40" name="Google Shape;940;g11817f1e899_4_86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77405" y="5847622"/>
            <a:ext cx="1167921" cy="819881"/>
          </a:xfrm>
          <a:prstGeom prst="rect">
            <a:avLst/>
          </a:prstGeom>
          <a:noFill/>
          <a:ln>
            <a:noFill/>
          </a:ln>
        </p:spPr>
      </p:pic>
      <p:sp>
        <p:nvSpPr>
          <p:cNvPr id="941" name="Google Shape;941;g11817f1e899_4_862"/>
          <p:cNvSpPr/>
          <p:nvPr/>
        </p:nvSpPr>
        <p:spPr>
          <a:xfrm>
            <a:off x="5010559" y="3699978"/>
            <a:ext cx="1219200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fr-FR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fr-FR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2" name="Google Shape;942;g11817f1e899_4_862" descr="Résultat de recherche d'images pour &quot;logo température&quot;"/>
          <p:cNvSpPr/>
          <p:nvPr/>
        </p:nvSpPr>
        <p:spPr>
          <a:xfrm>
            <a:off x="155575" y="-1371600"/>
            <a:ext cx="2857500" cy="285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3" name="Google Shape;943;g11817f1e899_4_862"/>
          <p:cNvSpPr/>
          <p:nvPr/>
        </p:nvSpPr>
        <p:spPr>
          <a:xfrm>
            <a:off x="5089525" y="1781175"/>
            <a:ext cx="1219200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fr-FR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fr-FR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4" name="Google Shape;944;g11817f1e899_4_862"/>
          <p:cNvSpPr txBox="1"/>
          <p:nvPr/>
        </p:nvSpPr>
        <p:spPr>
          <a:xfrm>
            <a:off x="3213150" y="986466"/>
            <a:ext cx="5765700" cy="794700"/>
          </a:xfrm>
          <a:prstGeom prst="rect">
            <a:avLst/>
          </a:prstGeom>
          <a:noFill/>
          <a:ln w="571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180000" rIns="91425" bIns="18000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fr-FR" sz="2800">
                <a:solidFill>
                  <a:schemeClr val="lt1"/>
                </a:solidFill>
              </a:rPr>
              <a:t>Saisie sous Faune Bretagne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5" name="Google Shape;945;g11817f1e899_4_862"/>
          <p:cNvSpPr/>
          <p:nvPr/>
        </p:nvSpPr>
        <p:spPr>
          <a:xfrm>
            <a:off x="856350" y="2578404"/>
            <a:ext cx="7944900" cy="51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600" b="1">
                <a:solidFill>
                  <a:srgbClr val="7F7F7F"/>
                </a:solidFill>
              </a:rPr>
              <a:t>Rappel de consignes essentielles :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46" name="Google Shape;946;g11817f1e899_4_86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023200" y="3001050"/>
            <a:ext cx="8094150" cy="3502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Google Shape;75;g11817f1e899_4_4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8766" y="188322"/>
            <a:ext cx="11831997" cy="2688259"/>
          </a:xfrm>
          <a:prstGeom prst="rect">
            <a:avLst/>
          </a:prstGeom>
          <a:noFill/>
          <a:ln>
            <a:noFill/>
          </a:ln>
        </p:spPr>
      </p:pic>
      <p:sp>
        <p:nvSpPr>
          <p:cNvPr id="76" name="Google Shape;76;g11817f1e899_4_46"/>
          <p:cNvSpPr/>
          <p:nvPr/>
        </p:nvSpPr>
        <p:spPr>
          <a:xfrm>
            <a:off x="178767" y="180000"/>
            <a:ext cx="11831998" cy="2692517"/>
          </a:xfrm>
          <a:prstGeom prst="rect">
            <a:avLst/>
          </a:prstGeom>
          <a:gradFill>
            <a:gsLst>
              <a:gs pos="0">
                <a:srgbClr val="6A79BA">
                  <a:alpha val="80000"/>
                </a:srgbClr>
              </a:gs>
              <a:gs pos="46000">
                <a:srgbClr val="6A79BA">
                  <a:alpha val="80000"/>
                </a:srgbClr>
              </a:gs>
              <a:gs pos="100000">
                <a:srgbClr val="3DCAD8">
                  <a:alpha val="80000"/>
                </a:srgbClr>
              </a:gs>
            </a:gsLst>
            <a:lin ang="180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7" name="Google Shape;77;g11817f1e899_4_46"/>
          <p:cNvSpPr/>
          <p:nvPr/>
        </p:nvSpPr>
        <p:spPr>
          <a:xfrm>
            <a:off x="3556000" y="864389"/>
            <a:ext cx="5080000" cy="768467"/>
          </a:xfrm>
          <a:prstGeom prst="rect">
            <a:avLst/>
          </a:prstGeom>
          <a:noFill/>
          <a:ln w="571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6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8" name="Google Shape;78;g11817f1e899_4_46"/>
          <p:cNvSpPr txBox="1"/>
          <p:nvPr/>
        </p:nvSpPr>
        <p:spPr>
          <a:xfrm>
            <a:off x="0" y="980060"/>
            <a:ext cx="1219200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fr-FR" sz="2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Préparer son terrain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79" name="Google Shape;79;g11817f1e899_4_46"/>
          <p:cNvCxnSpPr/>
          <p:nvPr/>
        </p:nvCxnSpPr>
        <p:spPr>
          <a:xfrm>
            <a:off x="11460480" y="6356350"/>
            <a:ext cx="0" cy="319052"/>
          </a:xfrm>
          <a:prstGeom prst="straightConnector1">
            <a:avLst/>
          </a:prstGeom>
          <a:noFill/>
          <a:ln w="28575" cap="flat" cmpd="sng">
            <a:solidFill>
              <a:srgbClr val="6A79BA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80" name="Google Shape;80;g11817f1e899_4_46"/>
          <p:cNvSpPr txBox="1"/>
          <p:nvPr/>
        </p:nvSpPr>
        <p:spPr>
          <a:xfrm>
            <a:off x="11493050" y="6323012"/>
            <a:ext cx="584649" cy="3857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fld id="{00000000-1234-1234-1234-123412341234}" type="slidenum">
              <a:rPr lang="fr-FR" sz="1600" b="0" i="0" u="none" strike="noStrike" cap="none">
                <a:solidFill>
                  <a:srgbClr val="6A79BA"/>
                </a:solidFill>
                <a:latin typeface="Arial"/>
                <a:ea typeface="Arial"/>
                <a:cs typeface="Arial"/>
                <a:sym typeface="Arial"/>
              </a:rPr>
              <a:t>5</a:t>
            </a:fld>
            <a:endParaRPr sz="1600" b="0" i="0" u="none" strike="noStrike" cap="none">
              <a:solidFill>
                <a:srgbClr val="6A79BA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1" name="Google Shape;81;g11817f1e899_4_4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77405" y="5847622"/>
            <a:ext cx="1167921" cy="819881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Google Shape;82;g11817f1e899_4_46"/>
          <p:cNvSpPr txBox="1"/>
          <p:nvPr/>
        </p:nvSpPr>
        <p:spPr>
          <a:xfrm>
            <a:off x="292863" y="3149447"/>
            <a:ext cx="3932399" cy="3924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fr-FR" sz="1300" b="1" i="0" u="none" strike="noStrike" cap="none">
                <a:solidFill>
                  <a:srgbClr val="6A79BA"/>
                </a:solidFill>
                <a:latin typeface="Arial"/>
                <a:ea typeface="Arial"/>
                <a:cs typeface="Arial"/>
                <a:sym typeface="Arial"/>
              </a:rPr>
              <a:t>Consulter son coordinateur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83" name="Google Shape;83;g11817f1e899_4_46"/>
          <p:cNvGraphicFramePr/>
          <p:nvPr/>
        </p:nvGraphicFramePr>
        <p:xfrm>
          <a:off x="5345085" y="3247348"/>
          <a:ext cx="3000000" cy="3000000"/>
        </p:xfrm>
        <a:graphic>
          <a:graphicData uri="http://schemas.openxmlformats.org/drawingml/2006/table">
            <a:tbl>
              <a:tblPr firstRow="1" bandRow="1">
                <a:noFill/>
                <a:tableStyleId>{22706666-5E9F-44F6-A782-BC58123CF681}</a:tableStyleId>
              </a:tblPr>
              <a:tblGrid>
                <a:gridCol w="581800"/>
                <a:gridCol w="1596125"/>
                <a:gridCol w="4243600"/>
              </a:tblGrid>
              <a:tr h="3503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endParaRPr sz="1200" i="1" u="none" strike="noStrike" cap="none">
                        <a:solidFill>
                          <a:schemeClr val="lt1"/>
                        </a:solidFill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200"/>
                        <a:buFont typeface="Arial"/>
                        <a:buNone/>
                      </a:pPr>
                      <a:r>
                        <a:rPr lang="fr-FR" sz="1200" i="0" u="none" strike="noStrike" cap="none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Nom</a:t>
                      </a:r>
                      <a:endParaRPr sz="1200" i="0" u="none" strike="noStrike" cap="none">
                        <a:solidFill>
                          <a:schemeClr val="lt1"/>
                        </a:solidFill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T w="9525" cap="flat" cmpd="sng">
                      <a:solidFill>
                        <a:srgbClr val="6A79BA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6A79BA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6A79B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200"/>
                        <a:buFont typeface="Arial"/>
                        <a:buNone/>
                      </a:pPr>
                      <a:r>
                        <a:rPr lang="fr-FR" sz="1200" i="0" u="none" strike="noStrike" cap="none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Adresse</a:t>
                      </a:r>
                      <a:endParaRPr sz="1200" i="0" u="none" strike="noStrike" cap="none">
                        <a:solidFill>
                          <a:schemeClr val="lt1"/>
                        </a:solidFill>
                      </a:endParaRPr>
                    </a:p>
                  </a:txBody>
                  <a:tcPr marL="91450" marR="91450" marT="45725" marB="45725" anchor="ctr">
                    <a:lnT w="9525" cap="flat" cmpd="sng">
                      <a:solidFill>
                        <a:srgbClr val="6A79BA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6A79BA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6A79BA"/>
                    </a:solidFill>
                  </a:tcPr>
                </a:tc>
              </a:tr>
              <a:tr h="3503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200"/>
                        <a:buFont typeface="Arial"/>
                        <a:buNone/>
                      </a:pPr>
                      <a:r>
                        <a:rPr lang="fr-FR" sz="1200" u="none" strike="noStrike" cap="none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22</a:t>
                      </a:r>
                      <a:endParaRPr sz="1400" u="none" strike="noStrike" cap="none"/>
                    </a:p>
                  </a:txBody>
                  <a:tcPr marL="91450" marR="91450" marT="45725" marB="45725" anchor="ctr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6A79B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fr-FR" sz="1200" i="1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Margaux RUIZ</a:t>
                      </a:r>
                      <a:endParaRPr sz="1400" u="none" strike="noStrike" cap="none"/>
                    </a:p>
                  </a:txBody>
                  <a:tcPr marL="91450" marR="91450" marT="45725" marB="45725" anchor="ctr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6A79BA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fr-FR" sz="1200" i="1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margaux.ruiz-geoca@orange.fr</a:t>
                      </a:r>
                      <a:endParaRPr sz="1400" u="none" strike="noStrike" cap="none"/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6A79BA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</a:tr>
              <a:tr h="3503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200"/>
                        <a:buFont typeface="Arial"/>
                        <a:buNone/>
                      </a:pPr>
                      <a:r>
                        <a:rPr lang="fr-FR" sz="1200" u="none" strike="noStrike" cap="none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29N</a:t>
                      </a:r>
                      <a:endParaRPr sz="1400" u="none" strike="noStrike" cap="none"/>
                    </a:p>
                  </a:txBody>
                  <a:tcPr marL="91450" marR="91450" marT="45725" marB="45725" anchor="ctr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6A79B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fr-FR" sz="1200" i="1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Stéphane WISA</a:t>
                      </a:r>
                      <a:endParaRPr sz="1400" u="none" strike="noStrike" cap="none"/>
                    </a:p>
                  </a:txBody>
                  <a:tcPr marL="91450" marR="91450" marT="45725" marB="45725" anchor="ctr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fr-FR" sz="1200" i="1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stephane.wiza@bretagne-vivante.org</a:t>
                      </a:r>
                      <a:endParaRPr sz="1400" u="none" strike="noStrike" cap="none"/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</a:tr>
              <a:tr h="3503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200"/>
                        <a:buFont typeface="Arial"/>
                        <a:buNone/>
                      </a:pPr>
                      <a:r>
                        <a:rPr lang="fr-FR" sz="1200" u="none" strike="noStrike" cap="none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29S</a:t>
                      </a:r>
                      <a:endParaRPr sz="1400" u="none" strike="noStrike" cap="none"/>
                    </a:p>
                  </a:txBody>
                  <a:tcPr marL="91450" marR="91450" marT="45725" marB="45725" anchor="ctr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6A79B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fr-FR" sz="1200" i="1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Gaetan GUYOT</a:t>
                      </a:r>
                      <a:endParaRPr sz="1400" u="none" strike="noStrike" cap="none"/>
                    </a:p>
                  </a:txBody>
                  <a:tcPr marL="91450" marR="91450" marT="45725" marB="45725" anchor="ctr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fr-FR" sz="1200" i="1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gaetan.guyot@bretagne-vivante.org</a:t>
                      </a:r>
                      <a:endParaRPr sz="1400" u="none" strike="noStrike" cap="none"/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</a:tr>
              <a:tr h="3503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200"/>
                        <a:buFont typeface="Arial"/>
                        <a:buNone/>
                      </a:pPr>
                      <a:r>
                        <a:rPr lang="fr-FR" sz="1200" u="none" strike="noStrike" cap="none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35</a:t>
                      </a:r>
                      <a:endParaRPr sz="1400" u="none" strike="noStrike" cap="none"/>
                    </a:p>
                  </a:txBody>
                  <a:tcPr marL="91450" marR="91450" marT="45725" marB="45725" anchor="ctr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6A79B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fr-FR" sz="1200" i="1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Manon SIMONNEAU</a:t>
                      </a:r>
                      <a:endParaRPr sz="1200" i="1" u="none" strike="noStrike" cap="non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fr-FR" sz="1200" b="0" i="1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manon.simonneau.bv@gmail.com</a:t>
                      </a:r>
                      <a:endParaRPr sz="1200" b="0" i="1" u="none" strike="noStrike" cap="non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</a:tr>
              <a:tr h="3503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200"/>
                        <a:buFont typeface="Arial"/>
                        <a:buNone/>
                      </a:pPr>
                      <a:r>
                        <a:rPr lang="fr-FR" sz="1200" u="none" strike="noStrike" cap="none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56</a:t>
                      </a:r>
                      <a:endParaRPr sz="1400" u="none" strike="noStrike" cap="none"/>
                    </a:p>
                  </a:txBody>
                  <a:tcPr marL="91450" marR="91450" marT="45725" marB="45725" anchor="ctr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6A79B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fr-FR" sz="1200" i="1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Jean DAVID</a:t>
                      </a:r>
                      <a:endParaRPr sz="1400" u="none" strike="noStrike" cap="none"/>
                    </a:p>
                  </a:txBody>
                  <a:tcPr marL="91450" marR="91450" marT="45725" marB="45725" anchor="ctr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fr-FR" sz="1200" i="1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jean.david@bretagne-vivante.org</a:t>
                      </a:r>
                      <a:endParaRPr sz="1400" u="none" strike="noStrike" cap="none"/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</a:tr>
            </a:tbl>
          </a:graphicData>
        </a:graphic>
      </p:graphicFrame>
      <p:sp>
        <p:nvSpPr>
          <p:cNvPr id="84" name="Google Shape;84;g11817f1e899_4_46"/>
          <p:cNvSpPr/>
          <p:nvPr/>
        </p:nvSpPr>
        <p:spPr>
          <a:xfrm>
            <a:off x="178780" y="3733783"/>
            <a:ext cx="4371000" cy="8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0" marR="0" lvl="0" indent="-2857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Arial"/>
              <a:buChar char="•"/>
            </a:pPr>
            <a:r>
              <a:rPr lang="fr-FR" sz="12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Entrer en contact avec son coordinateur départemental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Arial"/>
              <a:buChar char="•"/>
            </a:pPr>
            <a:r>
              <a:rPr lang="fr-FR" sz="12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Trouver un secteur favorable à la prospection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9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1" name="Google Shape;951;g11817f1e899_4_87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8769" y="188325"/>
            <a:ext cx="4443298" cy="2688250"/>
          </a:xfrm>
          <a:prstGeom prst="rect">
            <a:avLst/>
          </a:prstGeom>
          <a:noFill/>
          <a:ln>
            <a:noFill/>
          </a:ln>
        </p:spPr>
      </p:pic>
      <p:sp>
        <p:nvSpPr>
          <p:cNvPr id="952" name="Google Shape;952;g11817f1e899_4_877"/>
          <p:cNvSpPr/>
          <p:nvPr/>
        </p:nvSpPr>
        <p:spPr>
          <a:xfrm>
            <a:off x="178770" y="180000"/>
            <a:ext cx="4443300" cy="2692500"/>
          </a:xfrm>
          <a:prstGeom prst="rect">
            <a:avLst/>
          </a:prstGeom>
          <a:gradFill>
            <a:gsLst>
              <a:gs pos="0">
                <a:srgbClr val="6A79BA">
                  <a:alpha val="80000"/>
                </a:srgbClr>
              </a:gs>
              <a:gs pos="46000">
                <a:srgbClr val="6A79BA">
                  <a:alpha val="80000"/>
                </a:srgbClr>
              </a:gs>
              <a:gs pos="100000">
                <a:srgbClr val="3DCAD8">
                  <a:alpha val="80000"/>
                </a:srgbClr>
              </a:gs>
            </a:gsLst>
            <a:lin ang="18000042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53" name="Google Shape;953;g11817f1e899_4_877"/>
          <p:cNvSpPr/>
          <p:nvPr/>
        </p:nvSpPr>
        <p:spPr>
          <a:xfrm>
            <a:off x="856344" y="2428140"/>
            <a:ext cx="10601100" cy="518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fr-FR"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00000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954" name="Google Shape;954;g11817f1e899_4_877"/>
          <p:cNvCxnSpPr/>
          <p:nvPr/>
        </p:nvCxnSpPr>
        <p:spPr>
          <a:xfrm>
            <a:off x="11460480" y="6356350"/>
            <a:ext cx="0" cy="319200"/>
          </a:xfrm>
          <a:prstGeom prst="straightConnector1">
            <a:avLst/>
          </a:prstGeom>
          <a:noFill/>
          <a:ln w="28575" cap="flat" cmpd="sng">
            <a:solidFill>
              <a:srgbClr val="6A79BA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955" name="Google Shape;955;g11817f1e899_4_877"/>
          <p:cNvSpPr txBox="1"/>
          <p:nvPr/>
        </p:nvSpPr>
        <p:spPr>
          <a:xfrm>
            <a:off x="11493050" y="6323012"/>
            <a:ext cx="584700" cy="3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fld id="{00000000-1234-1234-1234-123412341234}" type="slidenum">
              <a:rPr lang="fr-FR" sz="1600" b="0" i="0" u="none" strike="noStrike" cap="none">
                <a:solidFill>
                  <a:srgbClr val="6A79BA"/>
                </a:solidFill>
                <a:latin typeface="Arial"/>
                <a:ea typeface="Arial"/>
                <a:cs typeface="Arial"/>
                <a:sym typeface="Arial"/>
              </a:rPr>
              <a:t>50</a:t>
            </a:fld>
            <a:endParaRPr sz="1600" b="0" i="0" u="none" strike="noStrike" cap="none">
              <a:solidFill>
                <a:srgbClr val="6A79BA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56" name="Google Shape;956;g11817f1e899_4_87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77405" y="5847622"/>
            <a:ext cx="1167921" cy="819881"/>
          </a:xfrm>
          <a:prstGeom prst="rect">
            <a:avLst/>
          </a:prstGeom>
          <a:noFill/>
          <a:ln>
            <a:noFill/>
          </a:ln>
        </p:spPr>
      </p:pic>
      <p:sp>
        <p:nvSpPr>
          <p:cNvPr id="957" name="Google Shape;957;g11817f1e899_4_877"/>
          <p:cNvSpPr/>
          <p:nvPr/>
        </p:nvSpPr>
        <p:spPr>
          <a:xfrm>
            <a:off x="5010559" y="3699978"/>
            <a:ext cx="1219200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fr-FR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fr-FR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8" name="Google Shape;958;g11817f1e899_4_877" descr="Résultat de recherche d'images pour &quot;logo température&quot;"/>
          <p:cNvSpPr/>
          <p:nvPr/>
        </p:nvSpPr>
        <p:spPr>
          <a:xfrm>
            <a:off x="155575" y="-1371600"/>
            <a:ext cx="2857500" cy="285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59" name="Google Shape;959;g11817f1e899_4_877"/>
          <p:cNvSpPr/>
          <p:nvPr/>
        </p:nvSpPr>
        <p:spPr>
          <a:xfrm>
            <a:off x="5089525" y="1781175"/>
            <a:ext cx="1219200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fr-FR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fr-FR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0" name="Google Shape;960;g11817f1e899_4_877"/>
          <p:cNvSpPr txBox="1"/>
          <p:nvPr/>
        </p:nvSpPr>
        <p:spPr>
          <a:xfrm>
            <a:off x="3213150" y="986466"/>
            <a:ext cx="5765700" cy="794700"/>
          </a:xfrm>
          <a:prstGeom prst="rect">
            <a:avLst/>
          </a:prstGeom>
          <a:noFill/>
          <a:ln w="571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180000" rIns="91425" bIns="18000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fr-FR" sz="2800">
                <a:solidFill>
                  <a:schemeClr val="lt1"/>
                </a:solidFill>
              </a:rPr>
              <a:t>Saisie sous Faune Bretagne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1" name="Google Shape;961;g11817f1e899_4_877"/>
          <p:cNvSpPr/>
          <p:nvPr/>
        </p:nvSpPr>
        <p:spPr>
          <a:xfrm>
            <a:off x="155575" y="2946550"/>
            <a:ext cx="4443300" cy="372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3302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Char char="-"/>
            </a:pPr>
            <a:r>
              <a:rPr lang="fr-FR" sz="1600" b="1">
                <a:solidFill>
                  <a:srgbClr val="7F7F7F"/>
                </a:solidFill>
              </a:rPr>
              <a:t>D’abord une saisie papier et bic sur le terrain (sur photo aérienne A3) éclaircie</a:t>
            </a:r>
            <a:endParaRPr sz="1600" b="1">
              <a:solidFill>
                <a:srgbClr val="7F7F7F"/>
              </a:solidFill>
            </a:endParaRPr>
          </a:p>
          <a:p>
            <a:pPr marL="457200" marR="0" lvl="0" indent="-3302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600"/>
              <a:buChar char="-"/>
            </a:pPr>
            <a:r>
              <a:rPr lang="fr-FR" sz="1600" b="1">
                <a:solidFill>
                  <a:srgbClr val="7F7F7F"/>
                </a:solidFill>
              </a:rPr>
              <a:t>On ne peut pas écrire tout ce que l’on voit/entend, donc on utilise des codes abrégés, sinon ça ne rentre pas…</a:t>
            </a:r>
            <a:endParaRPr sz="1600" b="1">
              <a:solidFill>
                <a:srgbClr val="7F7F7F"/>
              </a:solidFill>
            </a:endParaRPr>
          </a:p>
        </p:txBody>
      </p:sp>
      <p:graphicFrame>
        <p:nvGraphicFramePr>
          <p:cNvPr id="962" name="Google Shape;962;g11817f1e899_4_877"/>
          <p:cNvGraphicFramePr/>
          <p:nvPr/>
        </p:nvGraphicFramePr>
        <p:xfrm>
          <a:off x="4581525" y="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{4791BCB2-BC60-44B6-AE88-27A9003D460B}</a:tableStyleId>
              </a:tblPr>
              <a:tblGrid>
                <a:gridCol w="1533525"/>
                <a:gridCol w="3038475"/>
                <a:gridCol w="3038475"/>
              </a:tblGrid>
              <a:tr h="45895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b="1"/>
                        <a:t>Code</a:t>
                      </a:r>
                      <a:endParaRPr b="1"/>
                    </a:p>
                  </a:txBody>
                  <a:tcPr marL="68575" marR="68575" marT="91425" marB="91425">
                    <a:lnL w="12700" cap="flat" cmpd="sng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b="1"/>
                        <a:t>Signification</a:t>
                      </a:r>
                      <a:endParaRPr b="1"/>
                    </a:p>
                  </a:txBody>
                  <a:tcPr marL="68575" marR="68575" marT="91425" marB="91425">
                    <a:lnL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b="1"/>
                        <a:t>Remarque</a:t>
                      </a:r>
                      <a:endParaRPr b="1"/>
                    </a:p>
                  </a:txBody>
                  <a:tcPr marL="68575" marR="68575" marT="91425" marB="91425">
                    <a:lnL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BDD7EE"/>
                    </a:solidFill>
                  </a:tcPr>
                </a:tc>
              </a:tr>
              <a:tr h="49345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100" b="1"/>
                        <a:t>PDA</a:t>
                      </a:r>
                      <a:endParaRPr sz="1100" b="1"/>
                    </a:p>
                  </a:txBody>
                  <a:tcPr marL="68575" marR="68575" marT="91425" marB="91425">
                    <a:lnL w="12700" cap="flat" cmpd="sng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100" b="1"/>
                        <a:t>P</a:t>
                      </a:r>
                      <a:r>
                        <a:rPr lang="fr-FR" sz="1100"/>
                        <a:t>inson </a:t>
                      </a:r>
                      <a:r>
                        <a:rPr lang="fr-FR" sz="1100" b="1"/>
                        <a:t>D</a:t>
                      </a:r>
                      <a:r>
                        <a:rPr lang="fr-FR" sz="1100"/>
                        <a:t>es </a:t>
                      </a:r>
                      <a:r>
                        <a:rPr lang="fr-FR" sz="1100" b="1"/>
                        <a:t>A</a:t>
                      </a:r>
                      <a:r>
                        <a:rPr lang="fr-FR" sz="1100"/>
                        <a:t>rbres </a:t>
                      </a:r>
                      <a:r>
                        <a:rPr lang="fr-FR" sz="1100" baseline="30000"/>
                        <a:t>2</a:t>
                      </a:r>
                      <a:endParaRPr sz="1100" baseline="30000"/>
                    </a:p>
                  </a:txBody>
                  <a:tcPr marL="68575" marR="68575" marT="91425" marB="91425">
                    <a:lnL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/>
                        <a:t> </a:t>
                      </a:r>
                      <a:endParaRPr/>
                    </a:p>
                  </a:txBody>
                  <a:tcPr marL="68575" marR="68575" marT="91425" marB="91425">
                    <a:lnL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BDD7EE"/>
                    </a:solidFill>
                  </a:tcPr>
                </a:tc>
              </a:tr>
              <a:tr h="4934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68575" marR="68575" marT="91425" marB="91425">
                    <a:lnL w="12700" cap="flat" cmpd="sng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/>
                        <a:t>Male</a:t>
                      </a:r>
                      <a:endParaRPr/>
                    </a:p>
                  </a:txBody>
                  <a:tcPr marL="68575" marR="68575" marT="91425" marB="91425">
                    <a:lnL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/>
                        <a:t> </a:t>
                      </a:r>
                      <a:endParaRPr/>
                    </a:p>
                  </a:txBody>
                  <a:tcPr marL="68575" marR="68575" marT="91425" marB="91425">
                    <a:lnL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49345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100" u="sng"/>
                        <a:t>PDA</a:t>
                      </a:r>
                      <a:endParaRPr sz="1100" u="sng"/>
                    </a:p>
                  </a:txBody>
                  <a:tcPr marL="68575" marR="68575" marT="91425" marB="91425">
                    <a:lnL w="12700" cap="flat" cmpd="sng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/>
                        <a:t>Femelle</a:t>
                      </a:r>
                      <a:endParaRPr/>
                    </a:p>
                  </a:txBody>
                  <a:tcPr marL="68575" marR="68575" marT="91425" marB="91425">
                    <a:lnL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/>
                        <a:t> </a:t>
                      </a:r>
                      <a:endParaRPr/>
                    </a:p>
                  </a:txBody>
                  <a:tcPr marL="68575" marR="68575" marT="91425" marB="91425">
                    <a:lnL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4934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68575" marR="68575" marT="91425" marB="91425">
                    <a:lnL w="12700" cap="flat" cmpd="sng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/>
                        <a:t>Male + Femelle</a:t>
                      </a:r>
                      <a:endParaRPr/>
                    </a:p>
                  </a:txBody>
                  <a:tcPr marL="68575" marR="68575" marT="91425" marB="91425">
                    <a:lnL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/>
                        <a:t> </a:t>
                      </a:r>
                      <a:endParaRPr/>
                    </a:p>
                  </a:txBody>
                  <a:tcPr marL="68575" marR="68575" marT="91425" marB="91425">
                    <a:lnL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49345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100"/>
                        <a:t>PDA</a:t>
                      </a:r>
                      <a:r>
                        <a:rPr lang="fr-FR" sz="1100" baseline="30000"/>
                        <a:t>Juv</a:t>
                      </a:r>
                      <a:endParaRPr sz="1100" baseline="30000"/>
                    </a:p>
                  </a:txBody>
                  <a:tcPr marL="68575" marR="68575" marT="91425" marB="91425">
                    <a:lnL w="12700" cap="flat" cmpd="sng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/>
                        <a:t>Juvénile</a:t>
                      </a:r>
                      <a:endParaRPr/>
                    </a:p>
                  </a:txBody>
                  <a:tcPr marL="68575" marR="68575" marT="91425" marB="91425">
                    <a:lnL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/>
                        <a:t> </a:t>
                      </a:r>
                      <a:endParaRPr/>
                    </a:p>
                  </a:txBody>
                  <a:tcPr marL="68575" marR="68575" marT="91425" marB="91425">
                    <a:lnL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58077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100"/>
                        <a:t>PDA</a:t>
                      </a:r>
                      <a:r>
                        <a:rPr lang="fr-FR" sz="1100" baseline="30000"/>
                        <a:t>+</a:t>
                      </a:r>
                      <a:endParaRPr sz="1100" baseline="30000"/>
                    </a:p>
                  </a:txBody>
                  <a:tcPr marL="68575" marR="68575" marT="91425" marB="91425">
                    <a:lnL w="12700" cap="flat" cmpd="sng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/>
                        <a:t>Chanteur</a:t>
                      </a:r>
                      <a:endParaRPr/>
                    </a:p>
                  </a:txBody>
                  <a:tcPr marL="68575" marR="68575" marT="91425" marB="91425">
                    <a:lnL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/>
                        <a:t>Le + indique le site exact de chant</a:t>
                      </a:r>
                      <a:endParaRPr/>
                    </a:p>
                  </a:txBody>
                  <a:tcPr marL="68575" marR="68575" marT="91425" marB="91425">
                    <a:lnL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49345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100"/>
                        <a:t>PDA</a:t>
                      </a:r>
                      <a:r>
                        <a:rPr lang="fr-FR" sz="1100" baseline="30000"/>
                        <a:t>&lt;</a:t>
                      </a:r>
                      <a:endParaRPr sz="1100" baseline="30000"/>
                    </a:p>
                  </a:txBody>
                  <a:tcPr marL="68575" marR="68575" marT="91425" marB="91425">
                    <a:lnL w="12700" cap="flat" cmpd="sng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/>
                        <a:t>Cri</a:t>
                      </a:r>
                      <a:endParaRPr/>
                    </a:p>
                  </a:txBody>
                  <a:tcPr marL="68575" marR="68575" marT="91425" marB="91425">
                    <a:lnL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/>
                        <a:t> </a:t>
                      </a:r>
                      <a:endParaRPr/>
                    </a:p>
                  </a:txBody>
                  <a:tcPr marL="68575" marR="68575" marT="91425" marB="91425">
                    <a:lnL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58077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100"/>
                        <a:t>PDA</a:t>
                      </a:r>
                      <a:r>
                        <a:rPr lang="fr-FR" sz="1100" baseline="30000"/>
                        <a:t>Z</a:t>
                      </a:r>
                      <a:endParaRPr sz="1100" baseline="30000"/>
                    </a:p>
                  </a:txBody>
                  <a:tcPr marL="68575" marR="68575" marT="91425" marB="91425">
                    <a:lnL w="12700" cap="flat" cmpd="sng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/>
                        <a:t>Alarme</a:t>
                      </a:r>
                      <a:endParaRPr/>
                    </a:p>
                  </a:txBody>
                  <a:tcPr marL="68575" marR="68575" marT="91425" marB="91425">
                    <a:lnL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/>
                        <a:t> </a:t>
                      </a:r>
                      <a:endParaRPr/>
                    </a:p>
                  </a:txBody>
                  <a:tcPr marL="68575" marR="68575" marT="91425" marB="91425">
                    <a:lnL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77730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100"/>
                        <a:t>PDA</a:t>
                      </a:r>
                      <a:r>
                        <a:rPr lang="fr-FR" sz="1100" baseline="30000"/>
                        <a:t>○</a:t>
                      </a:r>
                      <a:endParaRPr sz="1100" baseline="30000"/>
                    </a:p>
                  </a:txBody>
                  <a:tcPr marL="68575" marR="68575" marT="91425" marB="91425">
                    <a:lnL w="12700" cap="flat" cmpd="sng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/>
                        <a:t>Observé visuellement</a:t>
                      </a:r>
                      <a:endParaRPr/>
                    </a:p>
                  </a:txBody>
                  <a:tcPr marL="68575" marR="68575" marT="91425" marB="91425">
                    <a:lnL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/>
                        <a:t>Le ○ indique le site exact d’observation</a:t>
                      </a:r>
                      <a:endParaRPr/>
                    </a:p>
                  </a:txBody>
                  <a:tcPr marL="68575" marR="68575" marT="91425" marB="91425">
                    <a:lnL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49345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100"/>
                        <a:t>PDA</a:t>
                      </a:r>
                      <a:r>
                        <a:rPr lang="fr-FR" sz="1100" baseline="30000"/>
                        <a:t>+</a:t>
                      </a:r>
                      <a:r>
                        <a:rPr lang="fr-FR" sz="1100"/>
                        <a:t> × PDA</a:t>
                      </a:r>
                      <a:r>
                        <a:rPr lang="fr-FR" sz="1100" baseline="30000"/>
                        <a:t>+</a:t>
                      </a:r>
                      <a:endParaRPr sz="1100" baseline="30000"/>
                    </a:p>
                  </a:txBody>
                  <a:tcPr marL="68575" marR="68575" marT="91425" marB="91425">
                    <a:lnL w="12700" cap="flat" cmpd="sng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/>
                        <a:t>Agression intraspécifique</a:t>
                      </a:r>
                      <a:endParaRPr/>
                    </a:p>
                  </a:txBody>
                  <a:tcPr marL="68575" marR="68575" marT="91425" marB="91425">
                    <a:lnL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/>
                        <a:t> </a:t>
                      </a:r>
                      <a:endParaRPr/>
                    </a:p>
                  </a:txBody>
                  <a:tcPr marL="68575" marR="68575" marT="91425" marB="91425">
                    <a:lnL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4934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68575" marR="68575" marT="91425" marB="91425">
                    <a:lnL w="12700" cap="flat" cmpd="sng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/>
                        <a:t>Nid occupé – Nourrissage au nid</a:t>
                      </a:r>
                      <a:endParaRPr/>
                    </a:p>
                  </a:txBody>
                  <a:tcPr marL="68575" marR="68575" marT="91425" marB="91425">
                    <a:lnL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/>
                        <a:t> </a:t>
                      </a:r>
                      <a:endParaRPr/>
                    </a:p>
                  </a:txBody>
                  <a:tcPr marL="68575" marR="68575" marT="91425" marB="91425">
                    <a:lnL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51260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100"/>
                        <a:t>PDA</a:t>
                      </a:r>
                      <a:r>
                        <a:rPr lang="fr-FR" sz="1100" baseline="30000"/>
                        <a:t>○ </a:t>
                      </a:r>
                      <a:r>
                        <a:rPr lang="fr-FR" sz="1100"/>
                        <a:t>→</a:t>
                      </a:r>
                      <a:endParaRPr sz="1100"/>
                    </a:p>
                  </a:txBody>
                  <a:tcPr marL="68575" marR="68575" marT="91425" marB="91425">
                    <a:lnL w="12700" cap="flat" cmpd="sng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/>
                        <a:t>Déplacement de l’oiseau dans le sens de la flèche</a:t>
                      </a:r>
                      <a:endParaRPr/>
                    </a:p>
                  </a:txBody>
                  <a:tcPr marL="68575" marR="68575" marT="91425" marB="91425">
                    <a:lnL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/>
                        <a:t> </a:t>
                      </a:r>
                      <a:endParaRPr/>
                    </a:p>
                  </a:txBody>
                  <a:tcPr marL="68575" marR="68575" marT="91425" marB="91425">
                    <a:lnL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</a:tbl>
          </a:graphicData>
        </a:graphic>
      </p:graphicFrame>
      <p:pic>
        <p:nvPicPr>
          <p:cNvPr id="963" name="Google Shape;963;g11817f1e899_4_87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621926" y="1047850"/>
            <a:ext cx="400050" cy="285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64" name="Google Shape;964;g11817f1e899_4_87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602876" y="2023700"/>
            <a:ext cx="438150" cy="314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9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9" name="Google Shape;969;g11817f1e899_4_894"/>
          <p:cNvPicPr preferRelativeResize="0"/>
          <p:nvPr/>
        </p:nvPicPr>
        <p:blipFill rotWithShape="1">
          <a:blip r:embed="rId3">
            <a:alphaModFix/>
          </a:blip>
          <a:srcRect r="-10"/>
          <a:stretch/>
        </p:blipFill>
        <p:spPr>
          <a:xfrm>
            <a:off x="181235" y="179999"/>
            <a:ext cx="11831996" cy="6495403"/>
          </a:xfrm>
          <a:prstGeom prst="rect">
            <a:avLst/>
          </a:prstGeom>
          <a:noFill/>
          <a:ln>
            <a:noFill/>
          </a:ln>
        </p:spPr>
      </p:pic>
      <p:sp>
        <p:nvSpPr>
          <p:cNvPr id="970" name="Google Shape;970;g11817f1e899_4_894"/>
          <p:cNvSpPr/>
          <p:nvPr/>
        </p:nvSpPr>
        <p:spPr>
          <a:xfrm>
            <a:off x="179997" y="179998"/>
            <a:ext cx="11832000" cy="6495300"/>
          </a:xfrm>
          <a:prstGeom prst="rect">
            <a:avLst/>
          </a:prstGeom>
          <a:gradFill>
            <a:gsLst>
              <a:gs pos="0">
                <a:srgbClr val="6A79BA">
                  <a:alpha val="80000"/>
                </a:srgbClr>
              </a:gs>
              <a:gs pos="46000">
                <a:srgbClr val="6A79BA">
                  <a:alpha val="80000"/>
                </a:srgbClr>
              </a:gs>
              <a:gs pos="100000">
                <a:srgbClr val="3DCAD8">
                  <a:alpha val="80000"/>
                </a:srgbClr>
              </a:gs>
            </a:gsLst>
            <a:lin ang="18000042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71" name="Google Shape;971;g11817f1e899_4_894"/>
          <p:cNvSpPr txBox="1"/>
          <p:nvPr/>
        </p:nvSpPr>
        <p:spPr>
          <a:xfrm>
            <a:off x="3213100" y="2822466"/>
            <a:ext cx="5765700" cy="794700"/>
          </a:xfrm>
          <a:prstGeom prst="rect">
            <a:avLst/>
          </a:prstGeom>
          <a:noFill/>
          <a:ln w="571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180000" rIns="91425" bIns="1800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fr-FR" sz="2800">
                <a:solidFill>
                  <a:schemeClr val="lt1"/>
                </a:solidFill>
              </a:rPr>
              <a:t>EXERCICE SUR LE TERRAIN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972" name="Google Shape;972;g11817f1e899_4_894"/>
          <p:cNvCxnSpPr/>
          <p:nvPr/>
        </p:nvCxnSpPr>
        <p:spPr>
          <a:xfrm>
            <a:off x="11460480" y="6356350"/>
            <a:ext cx="0" cy="319200"/>
          </a:xfrm>
          <a:prstGeom prst="straightConnector1">
            <a:avLst/>
          </a:prstGeom>
          <a:noFill/>
          <a:ln w="2857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973" name="Google Shape;973;g11817f1e899_4_894"/>
          <p:cNvSpPr txBox="1"/>
          <p:nvPr/>
        </p:nvSpPr>
        <p:spPr>
          <a:xfrm>
            <a:off x="11493050" y="6323012"/>
            <a:ext cx="548700" cy="3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fld id="{00000000-1234-1234-1234-123412341234}" type="slidenum">
              <a:rPr lang="fr-FR"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51</a:t>
            </a:fld>
            <a:endParaRPr sz="16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8" name="Google Shape;978;g11817f1e899_4_90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8766" y="188322"/>
            <a:ext cx="11831996" cy="2688259"/>
          </a:xfrm>
          <a:prstGeom prst="rect">
            <a:avLst/>
          </a:prstGeom>
          <a:noFill/>
          <a:ln>
            <a:noFill/>
          </a:ln>
        </p:spPr>
      </p:pic>
      <p:sp>
        <p:nvSpPr>
          <p:cNvPr id="979" name="Google Shape;979;g11817f1e899_4_902"/>
          <p:cNvSpPr/>
          <p:nvPr/>
        </p:nvSpPr>
        <p:spPr>
          <a:xfrm>
            <a:off x="178767" y="180000"/>
            <a:ext cx="11832000" cy="2692500"/>
          </a:xfrm>
          <a:prstGeom prst="rect">
            <a:avLst/>
          </a:prstGeom>
          <a:gradFill>
            <a:gsLst>
              <a:gs pos="0">
                <a:srgbClr val="6A79BA">
                  <a:alpha val="80000"/>
                </a:srgbClr>
              </a:gs>
              <a:gs pos="46000">
                <a:srgbClr val="6A79BA">
                  <a:alpha val="80000"/>
                </a:srgbClr>
              </a:gs>
              <a:gs pos="100000">
                <a:srgbClr val="3DCAD8">
                  <a:alpha val="80000"/>
                </a:srgbClr>
              </a:gs>
            </a:gsLst>
            <a:lin ang="18000042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0" name="Google Shape;980;g11817f1e899_4_902"/>
          <p:cNvSpPr/>
          <p:nvPr/>
        </p:nvSpPr>
        <p:spPr>
          <a:xfrm>
            <a:off x="856344" y="2428140"/>
            <a:ext cx="10601100" cy="518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fr-FR"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00000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981" name="Google Shape;981;g11817f1e899_4_902"/>
          <p:cNvCxnSpPr/>
          <p:nvPr/>
        </p:nvCxnSpPr>
        <p:spPr>
          <a:xfrm>
            <a:off x="11460480" y="6356350"/>
            <a:ext cx="0" cy="319200"/>
          </a:xfrm>
          <a:prstGeom prst="straightConnector1">
            <a:avLst/>
          </a:prstGeom>
          <a:noFill/>
          <a:ln w="28575" cap="flat" cmpd="sng">
            <a:solidFill>
              <a:srgbClr val="6A79BA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982" name="Google Shape;982;g11817f1e899_4_902"/>
          <p:cNvSpPr txBox="1"/>
          <p:nvPr/>
        </p:nvSpPr>
        <p:spPr>
          <a:xfrm>
            <a:off x="11493050" y="6323012"/>
            <a:ext cx="584700" cy="3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fld id="{00000000-1234-1234-1234-123412341234}" type="slidenum">
              <a:rPr lang="fr-FR" sz="1600" b="0" i="0" u="none" strike="noStrike" cap="none">
                <a:solidFill>
                  <a:srgbClr val="6A79BA"/>
                </a:solidFill>
                <a:latin typeface="Arial"/>
                <a:ea typeface="Arial"/>
                <a:cs typeface="Arial"/>
                <a:sym typeface="Arial"/>
              </a:rPr>
              <a:t>52</a:t>
            </a:fld>
            <a:endParaRPr sz="1600" b="0" i="0" u="none" strike="noStrike" cap="none">
              <a:solidFill>
                <a:srgbClr val="6A79BA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83" name="Google Shape;983;g11817f1e899_4_90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77405" y="5847622"/>
            <a:ext cx="1167921" cy="819881"/>
          </a:xfrm>
          <a:prstGeom prst="rect">
            <a:avLst/>
          </a:prstGeom>
          <a:noFill/>
          <a:ln>
            <a:noFill/>
          </a:ln>
        </p:spPr>
      </p:pic>
      <p:sp>
        <p:nvSpPr>
          <p:cNvPr id="984" name="Google Shape;984;g11817f1e899_4_902"/>
          <p:cNvSpPr/>
          <p:nvPr/>
        </p:nvSpPr>
        <p:spPr>
          <a:xfrm>
            <a:off x="5010559" y="3699978"/>
            <a:ext cx="1219200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fr-FR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fr-FR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5" name="Google Shape;985;g11817f1e899_4_902" descr="Résultat de recherche d'images pour &quot;logo température&quot;"/>
          <p:cNvSpPr/>
          <p:nvPr/>
        </p:nvSpPr>
        <p:spPr>
          <a:xfrm>
            <a:off x="155575" y="-1371600"/>
            <a:ext cx="2857500" cy="285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6" name="Google Shape;986;g11817f1e899_4_902"/>
          <p:cNvSpPr/>
          <p:nvPr/>
        </p:nvSpPr>
        <p:spPr>
          <a:xfrm>
            <a:off x="5089525" y="1781175"/>
            <a:ext cx="1219200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fr-FR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fr-FR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7" name="Google Shape;987;g11817f1e899_4_902"/>
          <p:cNvSpPr txBox="1"/>
          <p:nvPr/>
        </p:nvSpPr>
        <p:spPr>
          <a:xfrm>
            <a:off x="3213150" y="986466"/>
            <a:ext cx="5765700" cy="794700"/>
          </a:xfrm>
          <a:prstGeom prst="rect">
            <a:avLst/>
          </a:prstGeom>
          <a:noFill/>
          <a:ln w="571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180000" rIns="91425" bIns="18000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fr-FR" sz="2800">
                <a:solidFill>
                  <a:schemeClr val="lt1"/>
                </a:solidFill>
              </a:rPr>
              <a:t>Saisie sous Faune Bretagne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8" name="Google Shape;988;g11817f1e899_4_902"/>
          <p:cNvSpPr/>
          <p:nvPr/>
        </p:nvSpPr>
        <p:spPr>
          <a:xfrm>
            <a:off x="856350" y="2543700"/>
            <a:ext cx="10601100" cy="40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3302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Char char="-"/>
            </a:pPr>
            <a:r>
              <a:rPr lang="fr-FR" sz="1600" b="1">
                <a:solidFill>
                  <a:srgbClr val="7F7F7F"/>
                </a:solidFill>
              </a:rPr>
              <a:t>Ensuite la saisie en </a:t>
            </a:r>
            <a:r>
              <a:rPr lang="fr-FR" sz="1600" b="1" u="sng">
                <a:solidFill>
                  <a:srgbClr val="7F7F7F"/>
                </a:solidFill>
              </a:rPr>
              <a:t>localisation précise</a:t>
            </a:r>
            <a:r>
              <a:rPr lang="fr-FR" sz="1600" b="1">
                <a:solidFill>
                  <a:srgbClr val="7F7F7F"/>
                </a:solidFill>
              </a:rPr>
              <a:t> sur Faune Bretagne en pensant bien à saisir pour chaque donnée : </a:t>
            </a:r>
            <a:endParaRPr sz="1600" b="1">
              <a:solidFill>
                <a:srgbClr val="7F7F7F"/>
              </a:solidFill>
            </a:endParaRPr>
          </a:p>
          <a:p>
            <a:pPr marL="914400" marR="0" lvl="1" indent="-3302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Char char="-"/>
            </a:pPr>
            <a:r>
              <a:rPr lang="fr-FR" sz="1600" b="1">
                <a:solidFill>
                  <a:srgbClr val="7F7F7F"/>
                </a:solidFill>
              </a:rPr>
              <a:t> le code projet ONCB </a:t>
            </a:r>
            <a:endParaRPr sz="1600" b="1">
              <a:solidFill>
                <a:srgbClr val="7F7F7F"/>
              </a:solidFill>
            </a:endParaRPr>
          </a:p>
          <a:p>
            <a:pPr marL="914400" marR="0" lvl="1" indent="-3302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Char char="-"/>
            </a:pPr>
            <a:r>
              <a:rPr lang="fr-FR" sz="1600" b="1">
                <a:solidFill>
                  <a:srgbClr val="7F7F7F"/>
                </a:solidFill>
              </a:rPr>
              <a:t> le code atlas qui convient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89" name="Google Shape;989;g11817f1e899_4_90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577950" y="2872500"/>
            <a:ext cx="5241812" cy="3985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9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4" name="Google Shape;994;g11817f1e899_4_9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8766" y="188322"/>
            <a:ext cx="11831996" cy="2688259"/>
          </a:xfrm>
          <a:prstGeom prst="rect">
            <a:avLst/>
          </a:prstGeom>
          <a:noFill/>
          <a:ln>
            <a:noFill/>
          </a:ln>
        </p:spPr>
      </p:pic>
      <p:sp>
        <p:nvSpPr>
          <p:cNvPr id="995" name="Google Shape;995;g11817f1e899_4_917"/>
          <p:cNvSpPr/>
          <p:nvPr/>
        </p:nvSpPr>
        <p:spPr>
          <a:xfrm>
            <a:off x="178767" y="180000"/>
            <a:ext cx="11832000" cy="2692500"/>
          </a:xfrm>
          <a:prstGeom prst="rect">
            <a:avLst/>
          </a:prstGeom>
          <a:gradFill>
            <a:gsLst>
              <a:gs pos="0">
                <a:srgbClr val="6A79BA">
                  <a:alpha val="80000"/>
                </a:srgbClr>
              </a:gs>
              <a:gs pos="46000">
                <a:srgbClr val="6A79BA">
                  <a:alpha val="80000"/>
                </a:srgbClr>
              </a:gs>
              <a:gs pos="100000">
                <a:srgbClr val="3DCAD8">
                  <a:alpha val="80000"/>
                </a:srgbClr>
              </a:gs>
            </a:gsLst>
            <a:lin ang="18000042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96" name="Google Shape;996;g11817f1e899_4_917"/>
          <p:cNvSpPr/>
          <p:nvPr/>
        </p:nvSpPr>
        <p:spPr>
          <a:xfrm>
            <a:off x="856344" y="2428140"/>
            <a:ext cx="10601100" cy="518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fr-FR"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00000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997" name="Google Shape;997;g11817f1e899_4_917"/>
          <p:cNvCxnSpPr/>
          <p:nvPr/>
        </p:nvCxnSpPr>
        <p:spPr>
          <a:xfrm>
            <a:off x="11460480" y="6356350"/>
            <a:ext cx="0" cy="319200"/>
          </a:xfrm>
          <a:prstGeom prst="straightConnector1">
            <a:avLst/>
          </a:prstGeom>
          <a:noFill/>
          <a:ln w="28575" cap="flat" cmpd="sng">
            <a:solidFill>
              <a:srgbClr val="6A79BA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998" name="Google Shape;998;g11817f1e899_4_917"/>
          <p:cNvSpPr txBox="1"/>
          <p:nvPr/>
        </p:nvSpPr>
        <p:spPr>
          <a:xfrm>
            <a:off x="11493050" y="6323012"/>
            <a:ext cx="584700" cy="3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fld id="{00000000-1234-1234-1234-123412341234}" type="slidenum">
              <a:rPr lang="fr-FR" sz="1600" b="0" i="0" u="none" strike="noStrike" cap="none">
                <a:solidFill>
                  <a:srgbClr val="6A79BA"/>
                </a:solidFill>
                <a:latin typeface="Arial"/>
                <a:ea typeface="Arial"/>
                <a:cs typeface="Arial"/>
                <a:sym typeface="Arial"/>
              </a:rPr>
              <a:t>53</a:t>
            </a:fld>
            <a:endParaRPr sz="1600" b="0" i="0" u="none" strike="noStrike" cap="none">
              <a:solidFill>
                <a:srgbClr val="6A79BA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99" name="Google Shape;999;g11817f1e899_4_91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77405" y="5847622"/>
            <a:ext cx="1167921" cy="819881"/>
          </a:xfrm>
          <a:prstGeom prst="rect">
            <a:avLst/>
          </a:prstGeom>
          <a:noFill/>
          <a:ln>
            <a:noFill/>
          </a:ln>
        </p:spPr>
      </p:pic>
      <p:sp>
        <p:nvSpPr>
          <p:cNvPr id="1000" name="Google Shape;1000;g11817f1e899_4_917"/>
          <p:cNvSpPr/>
          <p:nvPr/>
        </p:nvSpPr>
        <p:spPr>
          <a:xfrm>
            <a:off x="5010559" y="3699978"/>
            <a:ext cx="1219200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fr-FR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fr-FR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1" name="Google Shape;1001;g11817f1e899_4_917" descr="Résultat de recherche d'images pour &quot;logo température&quot;"/>
          <p:cNvSpPr/>
          <p:nvPr/>
        </p:nvSpPr>
        <p:spPr>
          <a:xfrm>
            <a:off x="155575" y="-1371600"/>
            <a:ext cx="2857500" cy="285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02" name="Google Shape;1002;g11817f1e899_4_917"/>
          <p:cNvSpPr/>
          <p:nvPr/>
        </p:nvSpPr>
        <p:spPr>
          <a:xfrm>
            <a:off x="5089525" y="1781175"/>
            <a:ext cx="1219200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fr-FR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fr-FR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3" name="Google Shape;1003;g11817f1e899_4_917"/>
          <p:cNvSpPr txBox="1"/>
          <p:nvPr/>
        </p:nvSpPr>
        <p:spPr>
          <a:xfrm>
            <a:off x="3213150" y="986466"/>
            <a:ext cx="5765700" cy="794700"/>
          </a:xfrm>
          <a:prstGeom prst="rect">
            <a:avLst/>
          </a:prstGeom>
          <a:noFill/>
          <a:ln w="571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180000" rIns="91425" bIns="18000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fr-FR" sz="2800">
                <a:solidFill>
                  <a:schemeClr val="lt1"/>
                </a:solidFill>
              </a:rPr>
              <a:t>Saisie sous Faune Bretagne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4" name="Google Shape;1004;g11817f1e899_4_917"/>
          <p:cNvSpPr/>
          <p:nvPr/>
        </p:nvSpPr>
        <p:spPr>
          <a:xfrm>
            <a:off x="856350" y="2543700"/>
            <a:ext cx="10601100" cy="40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3302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Char char="-"/>
            </a:pPr>
            <a:r>
              <a:rPr lang="fr-FR" sz="1600" b="1">
                <a:solidFill>
                  <a:srgbClr val="7F7F7F"/>
                </a:solidFill>
              </a:rPr>
              <a:t>Ensuite la saisie en </a:t>
            </a:r>
            <a:r>
              <a:rPr lang="fr-FR" sz="1600" b="1" u="sng">
                <a:solidFill>
                  <a:srgbClr val="7F7F7F"/>
                </a:solidFill>
              </a:rPr>
              <a:t>localisation précise</a:t>
            </a:r>
            <a:r>
              <a:rPr lang="fr-FR" sz="1600" b="1">
                <a:solidFill>
                  <a:srgbClr val="7F7F7F"/>
                </a:solidFill>
              </a:rPr>
              <a:t> sur Faune Bretagne en pensant bien à saisir pour chaque donnée : </a:t>
            </a:r>
            <a:endParaRPr sz="1600" b="1">
              <a:solidFill>
                <a:srgbClr val="7F7F7F"/>
              </a:solidFill>
            </a:endParaRPr>
          </a:p>
          <a:p>
            <a:pPr marL="914400" marR="0" lvl="1" indent="-3302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Char char="-"/>
            </a:pPr>
            <a:r>
              <a:rPr lang="fr-FR" sz="1600" b="1">
                <a:solidFill>
                  <a:srgbClr val="7F7F7F"/>
                </a:solidFill>
              </a:rPr>
              <a:t> le code projet ONCB </a:t>
            </a:r>
            <a:endParaRPr sz="1600" b="1">
              <a:solidFill>
                <a:srgbClr val="7F7F7F"/>
              </a:solidFill>
            </a:endParaRPr>
          </a:p>
          <a:p>
            <a:pPr marL="914400" marR="0" lvl="1" indent="-3302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Char char="-"/>
            </a:pPr>
            <a:r>
              <a:rPr lang="fr-FR" sz="1600" b="1">
                <a:solidFill>
                  <a:srgbClr val="7F7F7F"/>
                </a:solidFill>
              </a:rPr>
              <a:t> le code atlas qui convient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05" name="Google Shape;1005;g11817f1e899_4_9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136089" y="55400"/>
            <a:ext cx="4995661" cy="6802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0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0" name="Google Shape;1010;g11817f1e899_4_9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8766" y="188322"/>
            <a:ext cx="11831996" cy="2688259"/>
          </a:xfrm>
          <a:prstGeom prst="rect">
            <a:avLst/>
          </a:prstGeom>
          <a:noFill/>
          <a:ln>
            <a:noFill/>
          </a:ln>
        </p:spPr>
      </p:pic>
      <p:sp>
        <p:nvSpPr>
          <p:cNvPr id="1011" name="Google Shape;1011;g11817f1e899_4_932"/>
          <p:cNvSpPr/>
          <p:nvPr/>
        </p:nvSpPr>
        <p:spPr>
          <a:xfrm>
            <a:off x="178767" y="180000"/>
            <a:ext cx="11832000" cy="2692500"/>
          </a:xfrm>
          <a:prstGeom prst="rect">
            <a:avLst/>
          </a:prstGeom>
          <a:gradFill>
            <a:gsLst>
              <a:gs pos="0">
                <a:srgbClr val="6A79BA">
                  <a:alpha val="80000"/>
                </a:srgbClr>
              </a:gs>
              <a:gs pos="46000">
                <a:srgbClr val="6A79BA">
                  <a:alpha val="80000"/>
                </a:srgbClr>
              </a:gs>
              <a:gs pos="100000">
                <a:srgbClr val="3DCAD8">
                  <a:alpha val="80000"/>
                </a:srgbClr>
              </a:gs>
            </a:gsLst>
            <a:lin ang="18000042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2" name="Google Shape;1012;g11817f1e899_4_932"/>
          <p:cNvSpPr/>
          <p:nvPr/>
        </p:nvSpPr>
        <p:spPr>
          <a:xfrm>
            <a:off x="856344" y="2428140"/>
            <a:ext cx="10601100" cy="518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fr-FR"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00000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013" name="Google Shape;1013;g11817f1e899_4_932"/>
          <p:cNvCxnSpPr/>
          <p:nvPr/>
        </p:nvCxnSpPr>
        <p:spPr>
          <a:xfrm>
            <a:off x="11460480" y="6356350"/>
            <a:ext cx="0" cy="319200"/>
          </a:xfrm>
          <a:prstGeom prst="straightConnector1">
            <a:avLst/>
          </a:prstGeom>
          <a:noFill/>
          <a:ln w="28575" cap="flat" cmpd="sng">
            <a:solidFill>
              <a:srgbClr val="6A79BA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014" name="Google Shape;1014;g11817f1e899_4_932"/>
          <p:cNvSpPr txBox="1"/>
          <p:nvPr/>
        </p:nvSpPr>
        <p:spPr>
          <a:xfrm>
            <a:off x="11493050" y="6323012"/>
            <a:ext cx="584700" cy="3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fld id="{00000000-1234-1234-1234-123412341234}" type="slidenum">
              <a:rPr lang="fr-FR" sz="1600" b="0" i="0" u="none" strike="noStrike" cap="none">
                <a:solidFill>
                  <a:srgbClr val="6A79BA"/>
                </a:solidFill>
                <a:latin typeface="Arial"/>
                <a:ea typeface="Arial"/>
                <a:cs typeface="Arial"/>
                <a:sym typeface="Arial"/>
              </a:rPr>
              <a:t>54</a:t>
            </a:fld>
            <a:endParaRPr sz="1600" b="0" i="0" u="none" strike="noStrike" cap="none">
              <a:solidFill>
                <a:srgbClr val="6A79BA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15" name="Google Shape;1015;g11817f1e899_4_93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77405" y="5847622"/>
            <a:ext cx="1167921" cy="819881"/>
          </a:xfrm>
          <a:prstGeom prst="rect">
            <a:avLst/>
          </a:prstGeom>
          <a:noFill/>
          <a:ln>
            <a:noFill/>
          </a:ln>
        </p:spPr>
      </p:pic>
      <p:sp>
        <p:nvSpPr>
          <p:cNvPr id="1016" name="Google Shape;1016;g11817f1e899_4_932"/>
          <p:cNvSpPr/>
          <p:nvPr/>
        </p:nvSpPr>
        <p:spPr>
          <a:xfrm>
            <a:off x="5010559" y="3699978"/>
            <a:ext cx="1219200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fr-FR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fr-FR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7" name="Google Shape;1017;g11817f1e899_4_932" descr="Résultat de recherche d'images pour &quot;logo température&quot;"/>
          <p:cNvSpPr/>
          <p:nvPr/>
        </p:nvSpPr>
        <p:spPr>
          <a:xfrm>
            <a:off x="155575" y="-1371600"/>
            <a:ext cx="2857500" cy="285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8" name="Google Shape;1018;g11817f1e899_4_932"/>
          <p:cNvSpPr/>
          <p:nvPr/>
        </p:nvSpPr>
        <p:spPr>
          <a:xfrm>
            <a:off x="5089525" y="1781175"/>
            <a:ext cx="1219200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fr-FR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fr-FR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9" name="Google Shape;1019;g11817f1e899_4_932"/>
          <p:cNvSpPr txBox="1"/>
          <p:nvPr/>
        </p:nvSpPr>
        <p:spPr>
          <a:xfrm>
            <a:off x="3213150" y="986466"/>
            <a:ext cx="5765700" cy="794700"/>
          </a:xfrm>
          <a:prstGeom prst="rect">
            <a:avLst/>
          </a:prstGeom>
          <a:noFill/>
          <a:ln w="571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180000" rIns="91425" bIns="18000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fr-FR" sz="2800">
                <a:solidFill>
                  <a:schemeClr val="lt1"/>
                </a:solidFill>
              </a:rPr>
              <a:t>Saisie sous Faune Bretagne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0" name="Google Shape;1020;g11817f1e899_4_932"/>
          <p:cNvSpPr/>
          <p:nvPr/>
        </p:nvSpPr>
        <p:spPr>
          <a:xfrm>
            <a:off x="856350" y="2543700"/>
            <a:ext cx="10601100" cy="40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3302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Char char="-"/>
            </a:pPr>
            <a:r>
              <a:rPr lang="fr-FR" sz="1600" b="1">
                <a:solidFill>
                  <a:srgbClr val="7F7F7F"/>
                </a:solidFill>
              </a:rPr>
              <a:t>Ensuite la saisie en </a:t>
            </a:r>
            <a:r>
              <a:rPr lang="fr-FR" sz="1600" b="1" u="sng">
                <a:solidFill>
                  <a:srgbClr val="7F7F7F"/>
                </a:solidFill>
              </a:rPr>
              <a:t>localisation précise</a:t>
            </a:r>
            <a:r>
              <a:rPr lang="fr-FR" sz="1600" b="1">
                <a:solidFill>
                  <a:srgbClr val="7F7F7F"/>
                </a:solidFill>
              </a:rPr>
              <a:t> sur Faune Bretagne en pensant bien à saisir pour chaque donnée : </a:t>
            </a:r>
            <a:endParaRPr sz="1600" b="1">
              <a:solidFill>
                <a:srgbClr val="7F7F7F"/>
              </a:solidFill>
            </a:endParaRPr>
          </a:p>
          <a:p>
            <a:pPr marL="914400" marR="0" lvl="1" indent="-3302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Char char="-"/>
            </a:pPr>
            <a:r>
              <a:rPr lang="fr-FR" sz="1600" b="1">
                <a:solidFill>
                  <a:srgbClr val="7F7F7F"/>
                </a:solidFill>
              </a:rPr>
              <a:t> le code projet ONCB </a:t>
            </a:r>
            <a:endParaRPr sz="1600" b="1">
              <a:solidFill>
                <a:srgbClr val="7F7F7F"/>
              </a:solidFill>
            </a:endParaRPr>
          </a:p>
          <a:p>
            <a:pPr marL="914400" marR="0" lvl="1" indent="-3302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Char char="-"/>
            </a:pPr>
            <a:r>
              <a:rPr lang="fr-FR" sz="1600" b="1">
                <a:solidFill>
                  <a:srgbClr val="7F7F7F"/>
                </a:solidFill>
              </a:rPr>
              <a:t> le code atlas qui convient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21" name="Google Shape;1021;g11817f1e899_4_93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288225" y="3429000"/>
            <a:ext cx="5765700" cy="22343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Google Shape;1026;g11817f1e899_4_947"/>
          <p:cNvPicPr preferRelativeResize="0"/>
          <p:nvPr/>
        </p:nvPicPr>
        <p:blipFill rotWithShape="1">
          <a:blip r:embed="rId3">
            <a:alphaModFix/>
          </a:blip>
          <a:srcRect r="-11"/>
          <a:stretch/>
        </p:blipFill>
        <p:spPr>
          <a:xfrm>
            <a:off x="181235" y="179999"/>
            <a:ext cx="11831998" cy="6495402"/>
          </a:xfrm>
          <a:prstGeom prst="rect">
            <a:avLst/>
          </a:prstGeom>
          <a:noFill/>
          <a:ln>
            <a:noFill/>
          </a:ln>
        </p:spPr>
      </p:pic>
      <p:sp>
        <p:nvSpPr>
          <p:cNvPr id="1027" name="Google Shape;1027;g11817f1e899_4_947"/>
          <p:cNvSpPr/>
          <p:nvPr/>
        </p:nvSpPr>
        <p:spPr>
          <a:xfrm>
            <a:off x="179997" y="179998"/>
            <a:ext cx="11831999" cy="6495402"/>
          </a:xfrm>
          <a:prstGeom prst="rect">
            <a:avLst/>
          </a:prstGeom>
          <a:gradFill>
            <a:gsLst>
              <a:gs pos="0">
                <a:srgbClr val="6A79BA">
                  <a:alpha val="80000"/>
                </a:srgbClr>
              </a:gs>
              <a:gs pos="46000">
                <a:srgbClr val="6A79BA">
                  <a:alpha val="80000"/>
                </a:srgbClr>
              </a:gs>
              <a:gs pos="100000">
                <a:srgbClr val="3DCAD8">
                  <a:alpha val="80000"/>
                </a:srgbClr>
              </a:gs>
            </a:gsLst>
            <a:lin ang="180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28" name="Google Shape;1028;g11817f1e899_4_947"/>
          <p:cNvSpPr txBox="1"/>
          <p:nvPr/>
        </p:nvSpPr>
        <p:spPr>
          <a:xfrm>
            <a:off x="3213100" y="2822466"/>
            <a:ext cx="5765700" cy="794700"/>
          </a:xfrm>
          <a:prstGeom prst="rect">
            <a:avLst/>
          </a:prstGeom>
          <a:noFill/>
          <a:ln w="571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180000" rIns="91425" bIns="1800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fr-FR" sz="2800">
                <a:solidFill>
                  <a:schemeClr val="lt1"/>
                </a:solidFill>
              </a:rPr>
              <a:t>Le</a:t>
            </a:r>
            <a:r>
              <a:rPr lang="fr-FR" sz="2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 territoires théoriques</a:t>
            </a:r>
            <a:endParaRPr sz="2800">
              <a:solidFill>
                <a:schemeClr val="lt1"/>
              </a:solidFill>
            </a:endParaRPr>
          </a:p>
        </p:txBody>
      </p:sp>
      <p:cxnSp>
        <p:nvCxnSpPr>
          <p:cNvPr id="1029" name="Google Shape;1029;g11817f1e899_4_947"/>
          <p:cNvCxnSpPr/>
          <p:nvPr/>
        </p:nvCxnSpPr>
        <p:spPr>
          <a:xfrm>
            <a:off x="11460480" y="6356350"/>
            <a:ext cx="0" cy="319052"/>
          </a:xfrm>
          <a:prstGeom prst="straightConnector1">
            <a:avLst/>
          </a:prstGeom>
          <a:noFill/>
          <a:ln w="2857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030" name="Google Shape;1030;g11817f1e899_4_947"/>
          <p:cNvSpPr txBox="1"/>
          <p:nvPr/>
        </p:nvSpPr>
        <p:spPr>
          <a:xfrm>
            <a:off x="11493050" y="6323012"/>
            <a:ext cx="548791" cy="3857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fld id="{00000000-1234-1234-1234-123412341234}" type="slidenum">
              <a:rPr lang="fr-FR"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55</a:t>
            </a:fld>
            <a:endParaRPr sz="16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5" name="Google Shape;1035;g11817f1e899_4_95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8766" y="188322"/>
            <a:ext cx="11831996" cy="2688259"/>
          </a:xfrm>
          <a:prstGeom prst="rect">
            <a:avLst/>
          </a:prstGeom>
          <a:noFill/>
          <a:ln>
            <a:noFill/>
          </a:ln>
        </p:spPr>
      </p:pic>
      <p:sp>
        <p:nvSpPr>
          <p:cNvPr id="1036" name="Google Shape;1036;g11817f1e899_4_955"/>
          <p:cNvSpPr/>
          <p:nvPr/>
        </p:nvSpPr>
        <p:spPr>
          <a:xfrm>
            <a:off x="178767" y="180000"/>
            <a:ext cx="11832000" cy="2692500"/>
          </a:xfrm>
          <a:prstGeom prst="rect">
            <a:avLst/>
          </a:prstGeom>
          <a:gradFill>
            <a:gsLst>
              <a:gs pos="0">
                <a:srgbClr val="6A79BA">
                  <a:alpha val="80000"/>
                </a:srgbClr>
              </a:gs>
              <a:gs pos="46000">
                <a:srgbClr val="6A79BA">
                  <a:alpha val="80000"/>
                </a:srgbClr>
              </a:gs>
              <a:gs pos="100000">
                <a:srgbClr val="3DCAD8">
                  <a:alpha val="80000"/>
                </a:srgbClr>
              </a:gs>
            </a:gsLst>
            <a:lin ang="18000042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37" name="Google Shape;1037;g11817f1e899_4_955"/>
          <p:cNvSpPr/>
          <p:nvPr/>
        </p:nvSpPr>
        <p:spPr>
          <a:xfrm>
            <a:off x="856344" y="2428140"/>
            <a:ext cx="10601100" cy="518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fr-FR"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00000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038" name="Google Shape;1038;g11817f1e899_4_955"/>
          <p:cNvCxnSpPr/>
          <p:nvPr/>
        </p:nvCxnSpPr>
        <p:spPr>
          <a:xfrm>
            <a:off x="11460480" y="6356350"/>
            <a:ext cx="0" cy="319200"/>
          </a:xfrm>
          <a:prstGeom prst="straightConnector1">
            <a:avLst/>
          </a:prstGeom>
          <a:noFill/>
          <a:ln w="28575" cap="flat" cmpd="sng">
            <a:solidFill>
              <a:srgbClr val="6A79BA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039" name="Google Shape;1039;g11817f1e899_4_955"/>
          <p:cNvSpPr txBox="1"/>
          <p:nvPr/>
        </p:nvSpPr>
        <p:spPr>
          <a:xfrm>
            <a:off x="11493050" y="6323012"/>
            <a:ext cx="584700" cy="3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fld id="{00000000-1234-1234-1234-123412341234}" type="slidenum">
              <a:rPr lang="fr-FR" sz="1600" b="0" i="0" u="none" strike="noStrike" cap="none">
                <a:solidFill>
                  <a:srgbClr val="6A79BA"/>
                </a:solidFill>
                <a:latin typeface="Arial"/>
                <a:ea typeface="Arial"/>
                <a:cs typeface="Arial"/>
                <a:sym typeface="Arial"/>
              </a:rPr>
              <a:t>56</a:t>
            </a:fld>
            <a:endParaRPr sz="1600" b="0" i="0" u="none" strike="noStrike" cap="none">
              <a:solidFill>
                <a:srgbClr val="6A79BA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40" name="Google Shape;1040;g11817f1e899_4_95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77405" y="5847622"/>
            <a:ext cx="1167921" cy="819881"/>
          </a:xfrm>
          <a:prstGeom prst="rect">
            <a:avLst/>
          </a:prstGeom>
          <a:noFill/>
          <a:ln>
            <a:noFill/>
          </a:ln>
        </p:spPr>
      </p:pic>
      <p:sp>
        <p:nvSpPr>
          <p:cNvPr id="1041" name="Google Shape;1041;g11817f1e899_4_955"/>
          <p:cNvSpPr txBox="1"/>
          <p:nvPr/>
        </p:nvSpPr>
        <p:spPr>
          <a:xfrm>
            <a:off x="1548200" y="2566600"/>
            <a:ext cx="4209000" cy="415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fr-FR" b="1" dirty="0">
                <a:solidFill>
                  <a:srgbClr val="6A79BA"/>
                </a:solidFill>
              </a:rPr>
              <a:t>Qu’est que c’est </a:t>
            </a:r>
            <a:r>
              <a:rPr lang="fr-FR" b="1" dirty="0" smtClean="0">
                <a:solidFill>
                  <a:srgbClr val="6A79BA"/>
                </a:solidFill>
              </a:rPr>
              <a:t>?</a:t>
            </a:r>
            <a:endParaRPr sz="15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2" name="Google Shape;1042;g11817f1e899_4_955"/>
          <p:cNvSpPr/>
          <p:nvPr/>
        </p:nvSpPr>
        <p:spPr>
          <a:xfrm>
            <a:off x="333550" y="3302775"/>
            <a:ext cx="5585400" cy="24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0" marR="0" lvl="0" indent="-28575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Arial"/>
              <a:buChar char="•"/>
            </a:pPr>
            <a:r>
              <a:rPr lang="fr-FR" sz="1200" b="0" i="0" u="none" strike="noStrike" cap="none" dirty="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Un  territoire est une zone théorique : il ne correspond pas au territoire réel des oiseaux, cela nécessiterait une prospection très intensive</a:t>
            </a:r>
            <a:endParaRPr sz="1200" b="0" i="0" u="none" strike="noStrike" cap="none" dirty="0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>
                <a:srgbClr val="7F7F7F"/>
              </a:buClr>
              <a:buSzPts val="1200"/>
              <a:buChar char="•"/>
            </a:pPr>
            <a:r>
              <a:rPr lang="fr-FR" sz="1200" dirty="0">
                <a:solidFill>
                  <a:srgbClr val="7F7F7F"/>
                </a:solidFill>
              </a:rPr>
              <a:t>Ce n’est qu’une approximation des territoires </a:t>
            </a:r>
            <a:r>
              <a:rPr lang="fr-FR" sz="1200" dirty="0" smtClean="0">
                <a:solidFill>
                  <a:srgbClr val="7F7F7F"/>
                </a:solidFill>
              </a:rPr>
              <a:t>réels</a:t>
            </a:r>
            <a:endParaRPr sz="1200" dirty="0">
              <a:solidFill>
                <a:srgbClr val="7F7F7F"/>
              </a:solidFill>
            </a:endParaRPr>
          </a:p>
          <a:p>
            <a:pPr marL="285750" marR="0" lvl="0" indent="-285750" algn="l" rtl="0">
              <a:lnSpc>
                <a:spcPct val="114000"/>
              </a:lnSpc>
              <a:spcBef>
                <a:spcPts val="120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Arial"/>
              <a:buChar char="•"/>
            </a:pPr>
            <a:r>
              <a:rPr lang="fr-FR" sz="1200" b="0" i="0" u="none" strike="noStrike" cap="none" dirty="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Le but est de :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742950" marR="0" lvl="1" indent="-285750" algn="l" rtl="0">
              <a:lnSpc>
                <a:spcPct val="114000"/>
              </a:lnSpc>
              <a:spcBef>
                <a:spcPts val="120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Arial"/>
              <a:buChar char="•"/>
            </a:pPr>
            <a:r>
              <a:rPr lang="fr-FR" sz="1200" dirty="0">
                <a:solidFill>
                  <a:srgbClr val="7F7F7F"/>
                </a:solidFill>
              </a:rPr>
              <a:t>Pouvoir estimer</a:t>
            </a:r>
            <a:r>
              <a:rPr lang="fr-FR" sz="1200" b="0" i="0" u="none" strike="noStrike" cap="none" dirty="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 la densité de chaque espèce par surface </a:t>
            </a:r>
            <a:r>
              <a:rPr lang="fr-FR" sz="1200" b="0" i="0" u="none" strike="noStrike" cap="none" dirty="0" smtClean="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d’habita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3" name="Google Shape;1043;g11817f1e899_4_955"/>
          <p:cNvSpPr/>
          <p:nvPr/>
        </p:nvSpPr>
        <p:spPr>
          <a:xfrm>
            <a:off x="5010559" y="3699978"/>
            <a:ext cx="1219200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fr-FR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fr-FR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4" name="Google Shape;1044;g11817f1e899_4_955" descr="Résultat de recherche d'images pour &quot;logo température&quot;"/>
          <p:cNvSpPr/>
          <p:nvPr/>
        </p:nvSpPr>
        <p:spPr>
          <a:xfrm>
            <a:off x="155575" y="-1371600"/>
            <a:ext cx="2857500" cy="285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5" name="Google Shape;1045;g11817f1e899_4_955"/>
          <p:cNvSpPr/>
          <p:nvPr/>
        </p:nvSpPr>
        <p:spPr>
          <a:xfrm>
            <a:off x="5089525" y="1781175"/>
            <a:ext cx="1219200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fr-FR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fr-FR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6" name="Google Shape;1046;g11817f1e899_4_955"/>
          <p:cNvSpPr/>
          <p:nvPr/>
        </p:nvSpPr>
        <p:spPr>
          <a:xfrm>
            <a:off x="6032825" y="3302775"/>
            <a:ext cx="5333700" cy="26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Arial"/>
              <a:buChar char="•"/>
            </a:pPr>
            <a:r>
              <a:rPr lang="fr-FR" sz="1200" dirty="0">
                <a:solidFill>
                  <a:srgbClr val="7F7F7F"/>
                </a:solidFill>
              </a:rPr>
              <a:t>En</a:t>
            </a:r>
            <a:r>
              <a:rPr lang="fr-FR" sz="1200" b="0" i="0" u="none" strike="noStrike" cap="none" dirty="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 pratique il faut  « regrouper » certains contacts d</a:t>
            </a:r>
            <a:r>
              <a:rPr lang="fr-FR" sz="1200" dirty="0">
                <a:solidFill>
                  <a:srgbClr val="7F7F7F"/>
                </a:solidFill>
              </a:rPr>
              <a:t>’</a:t>
            </a:r>
            <a:r>
              <a:rPr lang="fr-FR" sz="1200" b="0" i="0" u="none" strike="noStrike" cap="none" dirty="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oiseaux recueillis</a:t>
            </a:r>
            <a:r>
              <a:rPr lang="fr-FR" sz="1200" dirty="0">
                <a:solidFill>
                  <a:srgbClr val="7F7F7F"/>
                </a:solidFill>
              </a:rPr>
              <a:t> </a:t>
            </a:r>
            <a:r>
              <a:rPr lang="fr-FR" sz="1200" b="0" i="0" u="none" strike="noStrike" cap="none" dirty="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lors de passages différents au sein d</a:t>
            </a:r>
            <a:r>
              <a:rPr lang="fr-FR" sz="1200" dirty="0">
                <a:solidFill>
                  <a:srgbClr val="7F7F7F"/>
                </a:solidFill>
              </a:rPr>
              <a:t>’un même </a:t>
            </a:r>
            <a:r>
              <a:rPr lang="fr-FR" sz="1200" dirty="0" smtClean="0">
                <a:solidFill>
                  <a:srgbClr val="7F7F7F"/>
                </a:solidFill>
              </a:rPr>
              <a:t>territoire</a:t>
            </a:r>
            <a:endParaRPr sz="1200" dirty="0">
              <a:solidFill>
                <a:srgbClr val="7F7F7F"/>
              </a:solidFill>
            </a:endParaRPr>
          </a:p>
        </p:txBody>
      </p:sp>
      <p:sp>
        <p:nvSpPr>
          <p:cNvPr id="1047" name="Google Shape;1047;g11817f1e899_4_955"/>
          <p:cNvSpPr txBox="1"/>
          <p:nvPr/>
        </p:nvSpPr>
        <p:spPr>
          <a:xfrm>
            <a:off x="3213150" y="986466"/>
            <a:ext cx="5765700" cy="794700"/>
          </a:xfrm>
          <a:prstGeom prst="rect">
            <a:avLst/>
          </a:prstGeom>
          <a:noFill/>
          <a:ln w="571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180000" rIns="91425" bIns="1800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fr-FR" sz="2800">
                <a:solidFill>
                  <a:schemeClr val="lt1"/>
                </a:solidFill>
              </a:rPr>
              <a:t>Les</a:t>
            </a:r>
            <a:r>
              <a:rPr lang="fr-FR" sz="2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territoires théoriques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2" name="Google Shape;1052;g11817f1e899_4_97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8766" y="188322"/>
            <a:ext cx="11831996" cy="2688259"/>
          </a:xfrm>
          <a:prstGeom prst="rect">
            <a:avLst/>
          </a:prstGeom>
          <a:noFill/>
          <a:ln>
            <a:noFill/>
          </a:ln>
        </p:spPr>
      </p:pic>
      <p:sp>
        <p:nvSpPr>
          <p:cNvPr id="1053" name="Google Shape;1053;g11817f1e899_4_971"/>
          <p:cNvSpPr/>
          <p:nvPr/>
        </p:nvSpPr>
        <p:spPr>
          <a:xfrm>
            <a:off x="178767" y="180000"/>
            <a:ext cx="11832000" cy="2692500"/>
          </a:xfrm>
          <a:prstGeom prst="rect">
            <a:avLst/>
          </a:prstGeom>
          <a:gradFill>
            <a:gsLst>
              <a:gs pos="0">
                <a:srgbClr val="6A79BA">
                  <a:alpha val="80000"/>
                </a:srgbClr>
              </a:gs>
              <a:gs pos="46000">
                <a:srgbClr val="6A79BA">
                  <a:alpha val="80000"/>
                </a:srgbClr>
              </a:gs>
              <a:gs pos="100000">
                <a:srgbClr val="3DCAD8">
                  <a:alpha val="80000"/>
                </a:srgbClr>
              </a:gs>
            </a:gsLst>
            <a:lin ang="18000042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54" name="Google Shape;1054;g11817f1e899_4_971"/>
          <p:cNvSpPr/>
          <p:nvPr/>
        </p:nvSpPr>
        <p:spPr>
          <a:xfrm>
            <a:off x="856344" y="2428140"/>
            <a:ext cx="10601100" cy="518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fr-FR"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00000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055" name="Google Shape;1055;g11817f1e899_4_971"/>
          <p:cNvCxnSpPr/>
          <p:nvPr/>
        </p:nvCxnSpPr>
        <p:spPr>
          <a:xfrm>
            <a:off x="11460480" y="6356350"/>
            <a:ext cx="0" cy="319200"/>
          </a:xfrm>
          <a:prstGeom prst="straightConnector1">
            <a:avLst/>
          </a:prstGeom>
          <a:noFill/>
          <a:ln w="28575" cap="flat" cmpd="sng">
            <a:solidFill>
              <a:srgbClr val="6A79BA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056" name="Google Shape;1056;g11817f1e899_4_971"/>
          <p:cNvSpPr txBox="1"/>
          <p:nvPr/>
        </p:nvSpPr>
        <p:spPr>
          <a:xfrm>
            <a:off x="11493050" y="6323012"/>
            <a:ext cx="584700" cy="3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fld id="{00000000-1234-1234-1234-123412341234}" type="slidenum">
              <a:rPr lang="fr-FR" sz="1600" b="0" i="0" u="none" strike="noStrike" cap="none">
                <a:solidFill>
                  <a:srgbClr val="6A79BA"/>
                </a:solidFill>
                <a:latin typeface="Arial"/>
                <a:ea typeface="Arial"/>
                <a:cs typeface="Arial"/>
                <a:sym typeface="Arial"/>
              </a:rPr>
              <a:t>57</a:t>
            </a:fld>
            <a:endParaRPr sz="1600" b="0" i="0" u="none" strike="noStrike" cap="none">
              <a:solidFill>
                <a:srgbClr val="6A79BA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57" name="Google Shape;1057;g11817f1e899_4_97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77405" y="5847622"/>
            <a:ext cx="1167921" cy="819881"/>
          </a:xfrm>
          <a:prstGeom prst="rect">
            <a:avLst/>
          </a:prstGeom>
          <a:noFill/>
          <a:ln>
            <a:noFill/>
          </a:ln>
        </p:spPr>
      </p:pic>
      <p:sp>
        <p:nvSpPr>
          <p:cNvPr id="1058" name="Google Shape;1058;g11817f1e899_4_971"/>
          <p:cNvSpPr/>
          <p:nvPr/>
        </p:nvSpPr>
        <p:spPr>
          <a:xfrm>
            <a:off x="5010559" y="3699978"/>
            <a:ext cx="1219200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fr-FR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fr-FR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9" name="Google Shape;1059;g11817f1e899_4_971" descr="Résultat de recherche d'images pour &quot;logo température&quot;"/>
          <p:cNvSpPr/>
          <p:nvPr/>
        </p:nvSpPr>
        <p:spPr>
          <a:xfrm>
            <a:off x="155575" y="-1371600"/>
            <a:ext cx="2857500" cy="285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60" name="Google Shape;1060;g11817f1e899_4_971"/>
          <p:cNvSpPr/>
          <p:nvPr/>
        </p:nvSpPr>
        <p:spPr>
          <a:xfrm>
            <a:off x="5089525" y="1781175"/>
            <a:ext cx="1219200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fr-FR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fr-FR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1" name="Google Shape;1061;g11817f1e899_4_971"/>
          <p:cNvSpPr txBox="1"/>
          <p:nvPr/>
        </p:nvSpPr>
        <p:spPr>
          <a:xfrm>
            <a:off x="3213150" y="986466"/>
            <a:ext cx="5765700" cy="794700"/>
          </a:xfrm>
          <a:prstGeom prst="rect">
            <a:avLst/>
          </a:prstGeom>
          <a:noFill/>
          <a:ln w="571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180000" rIns="91425" bIns="1800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fr-FR" sz="2800">
                <a:solidFill>
                  <a:schemeClr val="lt1"/>
                </a:solidFill>
              </a:rPr>
              <a:t>Le principe</a:t>
            </a:r>
            <a:r>
              <a:rPr lang="fr-FR" sz="2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fr-FR" sz="2800">
                <a:solidFill>
                  <a:schemeClr val="lt1"/>
                </a:solidFill>
              </a:rPr>
              <a:t>d</a:t>
            </a:r>
            <a:r>
              <a:rPr lang="fr-FR" sz="2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es territoires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62" name="Google Shape;1062;g11817f1e899_4_97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353912" y="76200"/>
            <a:ext cx="9484175" cy="6705601"/>
          </a:xfrm>
          <a:prstGeom prst="rect">
            <a:avLst/>
          </a:prstGeom>
          <a:noFill/>
          <a:ln>
            <a:noFill/>
          </a:ln>
        </p:spPr>
      </p:pic>
      <p:sp>
        <p:nvSpPr>
          <p:cNvPr id="1063" name="Google Shape;1063;g11817f1e899_4_971"/>
          <p:cNvSpPr/>
          <p:nvPr/>
        </p:nvSpPr>
        <p:spPr>
          <a:xfrm>
            <a:off x="9017525" y="6501675"/>
            <a:ext cx="1780200" cy="2421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8" name="Google Shape;1068;g11817f1e899_4_98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8766" y="188322"/>
            <a:ext cx="11831996" cy="2688259"/>
          </a:xfrm>
          <a:prstGeom prst="rect">
            <a:avLst/>
          </a:prstGeom>
          <a:noFill/>
          <a:ln>
            <a:noFill/>
          </a:ln>
        </p:spPr>
      </p:pic>
      <p:sp>
        <p:nvSpPr>
          <p:cNvPr id="1069" name="Google Shape;1069;g11817f1e899_4_986"/>
          <p:cNvSpPr/>
          <p:nvPr/>
        </p:nvSpPr>
        <p:spPr>
          <a:xfrm>
            <a:off x="178767" y="180000"/>
            <a:ext cx="11832000" cy="2692500"/>
          </a:xfrm>
          <a:prstGeom prst="rect">
            <a:avLst/>
          </a:prstGeom>
          <a:gradFill>
            <a:gsLst>
              <a:gs pos="0">
                <a:srgbClr val="6A79BA">
                  <a:alpha val="80000"/>
                </a:srgbClr>
              </a:gs>
              <a:gs pos="46000">
                <a:srgbClr val="6A79BA">
                  <a:alpha val="80000"/>
                </a:srgbClr>
              </a:gs>
              <a:gs pos="100000">
                <a:srgbClr val="3DCAD8">
                  <a:alpha val="80000"/>
                </a:srgbClr>
              </a:gs>
            </a:gsLst>
            <a:lin ang="18000042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70" name="Google Shape;1070;g11817f1e899_4_986"/>
          <p:cNvSpPr/>
          <p:nvPr/>
        </p:nvSpPr>
        <p:spPr>
          <a:xfrm>
            <a:off x="856344" y="2428140"/>
            <a:ext cx="10601100" cy="518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fr-FR"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00000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071" name="Google Shape;1071;g11817f1e899_4_986"/>
          <p:cNvCxnSpPr/>
          <p:nvPr/>
        </p:nvCxnSpPr>
        <p:spPr>
          <a:xfrm>
            <a:off x="11460480" y="6356350"/>
            <a:ext cx="0" cy="319200"/>
          </a:xfrm>
          <a:prstGeom prst="straightConnector1">
            <a:avLst/>
          </a:prstGeom>
          <a:noFill/>
          <a:ln w="28575" cap="flat" cmpd="sng">
            <a:solidFill>
              <a:srgbClr val="6A79BA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072" name="Google Shape;1072;g11817f1e899_4_986"/>
          <p:cNvSpPr txBox="1"/>
          <p:nvPr/>
        </p:nvSpPr>
        <p:spPr>
          <a:xfrm>
            <a:off x="11493050" y="6323012"/>
            <a:ext cx="584700" cy="3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fld id="{00000000-1234-1234-1234-123412341234}" type="slidenum">
              <a:rPr lang="fr-FR" sz="1600" b="0" i="0" u="none" strike="noStrike" cap="none">
                <a:solidFill>
                  <a:srgbClr val="6A79BA"/>
                </a:solidFill>
                <a:latin typeface="Arial"/>
                <a:ea typeface="Arial"/>
                <a:cs typeface="Arial"/>
                <a:sym typeface="Arial"/>
              </a:rPr>
              <a:t>58</a:t>
            </a:fld>
            <a:endParaRPr sz="1600" b="0" i="0" u="none" strike="noStrike" cap="none">
              <a:solidFill>
                <a:srgbClr val="6A79BA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73" name="Google Shape;1073;g11817f1e899_4_98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77405" y="5847622"/>
            <a:ext cx="1167921" cy="819881"/>
          </a:xfrm>
          <a:prstGeom prst="rect">
            <a:avLst/>
          </a:prstGeom>
          <a:noFill/>
          <a:ln>
            <a:noFill/>
          </a:ln>
        </p:spPr>
      </p:pic>
      <p:sp>
        <p:nvSpPr>
          <p:cNvPr id="1074" name="Google Shape;1074;g11817f1e899_4_986"/>
          <p:cNvSpPr/>
          <p:nvPr/>
        </p:nvSpPr>
        <p:spPr>
          <a:xfrm>
            <a:off x="5010559" y="3699978"/>
            <a:ext cx="1219200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fr-FR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fr-FR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5" name="Google Shape;1075;g11817f1e899_4_986" descr="Résultat de recherche d'images pour &quot;logo température&quot;"/>
          <p:cNvSpPr/>
          <p:nvPr/>
        </p:nvSpPr>
        <p:spPr>
          <a:xfrm>
            <a:off x="155575" y="-1371600"/>
            <a:ext cx="2857500" cy="285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76" name="Google Shape;1076;g11817f1e899_4_986"/>
          <p:cNvSpPr/>
          <p:nvPr/>
        </p:nvSpPr>
        <p:spPr>
          <a:xfrm>
            <a:off x="5089525" y="1781175"/>
            <a:ext cx="1219200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fr-FR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fr-FR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7" name="Google Shape;1077;g11817f1e899_4_986"/>
          <p:cNvSpPr txBox="1"/>
          <p:nvPr/>
        </p:nvSpPr>
        <p:spPr>
          <a:xfrm>
            <a:off x="3213150" y="986466"/>
            <a:ext cx="5765700" cy="794700"/>
          </a:xfrm>
          <a:prstGeom prst="rect">
            <a:avLst/>
          </a:prstGeom>
          <a:noFill/>
          <a:ln w="571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180000" rIns="91425" bIns="1800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fr-FR" sz="2800">
                <a:solidFill>
                  <a:schemeClr val="lt1"/>
                </a:solidFill>
              </a:rPr>
              <a:t>Le principe</a:t>
            </a:r>
            <a:r>
              <a:rPr lang="fr-FR" sz="2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fr-FR" sz="2800">
                <a:solidFill>
                  <a:schemeClr val="lt1"/>
                </a:solidFill>
              </a:rPr>
              <a:t>d</a:t>
            </a:r>
            <a:r>
              <a:rPr lang="fr-FR" sz="2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es territoires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78" name="Google Shape;1078;g11817f1e899_4_98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497724" y="0"/>
            <a:ext cx="9484175" cy="6705601"/>
          </a:xfrm>
          <a:prstGeom prst="rect">
            <a:avLst/>
          </a:prstGeom>
          <a:noFill/>
          <a:ln>
            <a:noFill/>
          </a:ln>
        </p:spPr>
      </p:pic>
      <p:sp>
        <p:nvSpPr>
          <p:cNvPr id="1079" name="Google Shape;1079;g11817f1e899_4_986"/>
          <p:cNvSpPr/>
          <p:nvPr/>
        </p:nvSpPr>
        <p:spPr>
          <a:xfrm>
            <a:off x="9169925" y="6425475"/>
            <a:ext cx="1780200" cy="2421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4" name="Google Shape;1084;g11817f1e899_4_100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8766" y="188322"/>
            <a:ext cx="11831996" cy="2688259"/>
          </a:xfrm>
          <a:prstGeom prst="rect">
            <a:avLst/>
          </a:prstGeom>
          <a:noFill/>
          <a:ln>
            <a:noFill/>
          </a:ln>
        </p:spPr>
      </p:pic>
      <p:sp>
        <p:nvSpPr>
          <p:cNvPr id="1085" name="Google Shape;1085;g11817f1e899_4_1001"/>
          <p:cNvSpPr/>
          <p:nvPr/>
        </p:nvSpPr>
        <p:spPr>
          <a:xfrm>
            <a:off x="178767" y="180000"/>
            <a:ext cx="11832000" cy="2692500"/>
          </a:xfrm>
          <a:prstGeom prst="rect">
            <a:avLst/>
          </a:prstGeom>
          <a:gradFill>
            <a:gsLst>
              <a:gs pos="0">
                <a:srgbClr val="6A79BA">
                  <a:alpha val="80000"/>
                </a:srgbClr>
              </a:gs>
              <a:gs pos="46000">
                <a:srgbClr val="6A79BA">
                  <a:alpha val="80000"/>
                </a:srgbClr>
              </a:gs>
              <a:gs pos="100000">
                <a:srgbClr val="3DCAD8">
                  <a:alpha val="80000"/>
                </a:srgbClr>
              </a:gs>
            </a:gsLst>
            <a:lin ang="18000042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86" name="Google Shape;1086;g11817f1e899_4_1001"/>
          <p:cNvSpPr/>
          <p:nvPr/>
        </p:nvSpPr>
        <p:spPr>
          <a:xfrm>
            <a:off x="856344" y="2428140"/>
            <a:ext cx="10601100" cy="518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fr-FR"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00000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087" name="Google Shape;1087;g11817f1e899_4_1001"/>
          <p:cNvCxnSpPr/>
          <p:nvPr/>
        </p:nvCxnSpPr>
        <p:spPr>
          <a:xfrm>
            <a:off x="11460480" y="6356350"/>
            <a:ext cx="0" cy="319200"/>
          </a:xfrm>
          <a:prstGeom prst="straightConnector1">
            <a:avLst/>
          </a:prstGeom>
          <a:noFill/>
          <a:ln w="28575" cap="flat" cmpd="sng">
            <a:solidFill>
              <a:srgbClr val="6A79BA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088" name="Google Shape;1088;g11817f1e899_4_1001"/>
          <p:cNvSpPr txBox="1"/>
          <p:nvPr/>
        </p:nvSpPr>
        <p:spPr>
          <a:xfrm>
            <a:off x="11493050" y="6323012"/>
            <a:ext cx="584700" cy="3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fld id="{00000000-1234-1234-1234-123412341234}" type="slidenum">
              <a:rPr lang="fr-FR" sz="1600" b="0" i="0" u="none" strike="noStrike" cap="none">
                <a:solidFill>
                  <a:srgbClr val="6A79BA"/>
                </a:solidFill>
                <a:latin typeface="Arial"/>
                <a:ea typeface="Arial"/>
                <a:cs typeface="Arial"/>
                <a:sym typeface="Arial"/>
              </a:rPr>
              <a:t>59</a:t>
            </a:fld>
            <a:endParaRPr sz="1600" b="0" i="0" u="none" strike="noStrike" cap="none">
              <a:solidFill>
                <a:srgbClr val="6A79BA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89" name="Google Shape;1089;g11817f1e899_4_100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77405" y="5847622"/>
            <a:ext cx="1167921" cy="819881"/>
          </a:xfrm>
          <a:prstGeom prst="rect">
            <a:avLst/>
          </a:prstGeom>
          <a:noFill/>
          <a:ln>
            <a:noFill/>
          </a:ln>
        </p:spPr>
      </p:pic>
      <p:sp>
        <p:nvSpPr>
          <p:cNvPr id="1090" name="Google Shape;1090;g11817f1e899_4_1001"/>
          <p:cNvSpPr/>
          <p:nvPr/>
        </p:nvSpPr>
        <p:spPr>
          <a:xfrm>
            <a:off x="5010559" y="3699978"/>
            <a:ext cx="1219200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fr-FR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fr-FR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1" name="Google Shape;1091;g11817f1e899_4_1001" descr="Résultat de recherche d'images pour &quot;logo température&quot;"/>
          <p:cNvSpPr/>
          <p:nvPr/>
        </p:nvSpPr>
        <p:spPr>
          <a:xfrm>
            <a:off x="155575" y="-1371600"/>
            <a:ext cx="2857500" cy="285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92" name="Google Shape;1092;g11817f1e899_4_1001"/>
          <p:cNvSpPr/>
          <p:nvPr/>
        </p:nvSpPr>
        <p:spPr>
          <a:xfrm>
            <a:off x="5089525" y="1781175"/>
            <a:ext cx="1219200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fr-FR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fr-FR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3" name="Google Shape;1093;g11817f1e899_4_1001"/>
          <p:cNvSpPr txBox="1"/>
          <p:nvPr/>
        </p:nvSpPr>
        <p:spPr>
          <a:xfrm>
            <a:off x="3213150" y="986466"/>
            <a:ext cx="5765700" cy="794700"/>
          </a:xfrm>
          <a:prstGeom prst="rect">
            <a:avLst/>
          </a:prstGeom>
          <a:noFill/>
          <a:ln w="571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180000" rIns="91425" bIns="1800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fr-FR" sz="2800">
                <a:solidFill>
                  <a:schemeClr val="lt1"/>
                </a:solidFill>
              </a:rPr>
              <a:t>Le principe</a:t>
            </a:r>
            <a:r>
              <a:rPr lang="fr-FR" sz="2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fr-FR" sz="2800">
                <a:solidFill>
                  <a:schemeClr val="lt1"/>
                </a:solidFill>
              </a:rPr>
              <a:t>d</a:t>
            </a:r>
            <a:r>
              <a:rPr lang="fr-FR" sz="2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es territoires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94" name="Google Shape;1094;g11817f1e899_4_100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497724" y="0"/>
            <a:ext cx="9484175" cy="6705601"/>
          </a:xfrm>
          <a:prstGeom prst="rect">
            <a:avLst/>
          </a:prstGeom>
          <a:noFill/>
          <a:ln>
            <a:noFill/>
          </a:ln>
        </p:spPr>
      </p:pic>
      <p:sp>
        <p:nvSpPr>
          <p:cNvPr id="1095" name="Google Shape;1095;g11817f1e899_4_1001"/>
          <p:cNvSpPr/>
          <p:nvPr/>
        </p:nvSpPr>
        <p:spPr>
          <a:xfrm>
            <a:off x="9169925" y="6425475"/>
            <a:ext cx="1780200" cy="2421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89;g11817f1e899_4_5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8766" y="188322"/>
            <a:ext cx="11831997" cy="2688259"/>
          </a:xfrm>
          <a:prstGeom prst="rect">
            <a:avLst/>
          </a:prstGeom>
          <a:noFill/>
          <a:ln>
            <a:noFill/>
          </a:ln>
        </p:spPr>
      </p:pic>
      <p:sp>
        <p:nvSpPr>
          <p:cNvPr id="90" name="Google Shape;90;g11817f1e899_4_59"/>
          <p:cNvSpPr/>
          <p:nvPr/>
        </p:nvSpPr>
        <p:spPr>
          <a:xfrm>
            <a:off x="178767" y="180000"/>
            <a:ext cx="11831998" cy="2692517"/>
          </a:xfrm>
          <a:prstGeom prst="rect">
            <a:avLst/>
          </a:prstGeom>
          <a:gradFill>
            <a:gsLst>
              <a:gs pos="0">
                <a:srgbClr val="6A79BA">
                  <a:alpha val="80000"/>
                </a:srgbClr>
              </a:gs>
              <a:gs pos="46000">
                <a:srgbClr val="6A79BA">
                  <a:alpha val="80000"/>
                </a:srgbClr>
              </a:gs>
              <a:gs pos="100000">
                <a:srgbClr val="3DCAD8">
                  <a:alpha val="80000"/>
                </a:srgbClr>
              </a:gs>
            </a:gsLst>
            <a:lin ang="180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" name="Google Shape;91;g11817f1e899_4_59"/>
          <p:cNvSpPr/>
          <p:nvPr/>
        </p:nvSpPr>
        <p:spPr>
          <a:xfrm>
            <a:off x="3556000" y="864389"/>
            <a:ext cx="5080000" cy="768467"/>
          </a:xfrm>
          <a:prstGeom prst="rect">
            <a:avLst/>
          </a:prstGeom>
          <a:noFill/>
          <a:ln w="571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6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" name="Google Shape;92;g11817f1e899_4_59"/>
          <p:cNvSpPr txBox="1"/>
          <p:nvPr/>
        </p:nvSpPr>
        <p:spPr>
          <a:xfrm>
            <a:off x="0" y="980060"/>
            <a:ext cx="1219200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fr-FR" sz="2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Préparer son terrain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93" name="Google Shape;93;g11817f1e899_4_59"/>
          <p:cNvCxnSpPr/>
          <p:nvPr/>
        </p:nvCxnSpPr>
        <p:spPr>
          <a:xfrm>
            <a:off x="11460480" y="6356350"/>
            <a:ext cx="0" cy="319052"/>
          </a:xfrm>
          <a:prstGeom prst="straightConnector1">
            <a:avLst/>
          </a:prstGeom>
          <a:noFill/>
          <a:ln w="28575" cap="flat" cmpd="sng">
            <a:solidFill>
              <a:srgbClr val="6A79BA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94" name="Google Shape;94;g11817f1e899_4_59"/>
          <p:cNvSpPr txBox="1"/>
          <p:nvPr/>
        </p:nvSpPr>
        <p:spPr>
          <a:xfrm>
            <a:off x="11493050" y="6323012"/>
            <a:ext cx="584649" cy="3857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fld id="{00000000-1234-1234-1234-123412341234}" type="slidenum">
              <a:rPr lang="fr-FR" sz="1600" b="0" i="0" u="none" strike="noStrike" cap="none">
                <a:solidFill>
                  <a:srgbClr val="6A79BA"/>
                </a:solidFill>
                <a:latin typeface="Arial"/>
                <a:ea typeface="Arial"/>
                <a:cs typeface="Arial"/>
                <a:sym typeface="Arial"/>
              </a:rPr>
              <a:t>6</a:t>
            </a:fld>
            <a:endParaRPr sz="1600" b="0" i="0" u="none" strike="noStrike" cap="none">
              <a:solidFill>
                <a:srgbClr val="6A79BA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5" name="Google Shape;95;g11817f1e899_4_5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77405" y="5847622"/>
            <a:ext cx="1167921" cy="819881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Google Shape;96;g11817f1e899_4_59"/>
          <p:cNvSpPr txBox="1"/>
          <p:nvPr/>
        </p:nvSpPr>
        <p:spPr>
          <a:xfrm>
            <a:off x="292863" y="3149447"/>
            <a:ext cx="3932399" cy="3924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fr-FR" sz="1300" b="1" i="0" u="none" strike="noStrike" cap="none">
                <a:solidFill>
                  <a:srgbClr val="6A79BA"/>
                </a:solidFill>
                <a:latin typeface="Arial"/>
                <a:ea typeface="Arial"/>
                <a:cs typeface="Arial"/>
                <a:sym typeface="Arial"/>
              </a:rPr>
              <a:t>Consulter son coordinateur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7" name="Google Shape;97;g11817f1e899_4_5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578205" y="3111763"/>
            <a:ext cx="5551755" cy="3652272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g11817f1e899_4_59"/>
          <p:cNvSpPr/>
          <p:nvPr/>
        </p:nvSpPr>
        <p:spPr>
          <a:xfrm>
            <a:off x="177405" y="3684958"/>
            <a:ext cx="4371000" cy="8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0" marR="0" lvl="0" indent="-2857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Arial"/>
              <a:buChar char="•"/>
            </a:pPr>
            <a:r>
              <a:rPr lang="fr-FR" sz="12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Entrer en contact avec son coordinateur départemental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Arial"/>
              <a:buChar char="•"/>
            </a:pPr>
            <a:r>
              <a:rPr lang="fr-FR" sz="12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Trouver un secteur favorable à la prospection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0" name="Google Shape;1100;g11817f1e899_4_10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8766" y="188322"/>
            <a:ext cx="11831996" cy="2688259"/>
          </a:xfrm>
          <a:prstGeom prst="rect">
            <a:avLst/>
          </a:prstGeom>
          <a:noFill/>
          <a:ln>
            <a:noFill/>
          </a:ln>
        </p:spPr>
      </p:pic>
      <p:sp>
        <p:nvSpPr>
          <p:cNvPr id="1101" name="Google Shape;1101;g11817f1e899_4_1016"/>
          <p:cNvSpPr/>
          <p:nvPr/>
        </p:nvSpPr>
        <p:spPr>
          <a:xfrm>
            <a:off x="178767" y="180000"/>
            <a:ext cx="11832000" cy="2692500"/>
          </a:xfrm>
          <a:prstGeom prst="rect">
            <a:avLst/>
          </a:prstGeom>
          <a:gradFill>
            <a:gsLst>
              <a:gs pos="0">
                <a:srgbClr val="6A79BA">
                  <a:alpha val="80000"/>
                </a:srgbClr>
              </a:gs>
              <a:gs pos="46000">
                <a:srgbClr val="6A79BA">
                  <a:alpha val="80000"/>
                </a:srgbClr>
              </a:gs>
              <a:gs pos="100000">
                <a:srgbClr val="3DCAD8">
                  <a:alpha val="80000"/>
                </a:srgbClr>
              </a:gs>
            </a:gsLst>
            <a:lin ang="18000042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02" name="Google Shape;1102;g11817f1e899_4_1016"/>
          <p:cNvSpPr/>
          <p:nvPr/>
        </p:nvSpPr>
        <p:spPr>
          <a:xfrm>
            <a:off x="856344" y="2428140"/>
            <a:ext cx="10601100" cy="518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fr-FR"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00000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103" name="Google Shape;1103;g11817f1e899_4_1016"/>
          <p:cNvCxnSpPr/>
          <p:nvPr/>
        </p:nvCxnSpPr>
        <p:spPr>
          <a:xfrm>
            <a:off x="11460480" y="6356350"/>
            <a:ext cx="0" cy="319200"/>
          </a:xfrm>
          <a:prstGeom prst="straightConnector1">
            <a:avLst/>
          </a:prstGeom>
          <a:noFill/>
          <a:ln w="28575" cap="flat" cmpd="sng">
            <a:solidFill>
              <a:srgbClr val="6A79BA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104" name="Google Shape;1104;g11817f1e899_4_1016"/>
          <p:cNvSpPr txBox="1"/>
          <p:nvPr/>
        </p:nvSpPr>
        <p:spPr>
          <a:xfrm>
            <a:off x="11493050" y="6323012"/>
            <a:ext cx="584700" cy="3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fld id="{00000000-1234-1234-1234-123412341234}" type="slidenum">
              <a:rPr lang="fr-FR" sz="1600" b="0" i="0" u="none" strike="noStrike" cap="none">
                <a:solidFill>
                  <a:srgbClr val="6A79BA"/>
                </a:solidFill>
                <a:latin typeface="Arial"/>
                <a:ea typeface="Arial"/>
                <a:cs typeface="Arial"/>
                <a:sym typeface="Arial"/>
              </a:rPr>
              <a:t>60</a:t>
            </a:fld>
            <a:endParaRPr sz="1600" b="0" i="0" u="none" strike="noStrike" cap="none">
              <a:solidFill>
                <a:srgbClr val="6A79BA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05" name="Google Shape;1105;g11817f1e899_4_10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77405" y="5847622"/>
            <a:ext cx="1167921" cy="819881"/>
          </a:xfrm>
          <a:prstGeom prst="rect">
            <a:avLst/>
          </a:prstGeom>
          <a:noFill/>
          <a:ln>
            <a:noFill/>
          </a:ln>
        </p:spPr>
      </p:pic>
      <p:sp>
        <p:nvSpPr>
          <p:cNvPr id="1106" name="Google Shape;1106;g11817f1e899_4_1016"/>
          <p:cNvSpPr/>
          <p:nvPr/>
        </p:nvSpPr>
        <p:spPr>
          <a:xfrm>
            <a:off x="5010559" y="3699978"/>
            <a:ext cx="1219200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fr-FR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fr-FR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7" name="Google Shape;1107;g11817f1e899_4_1016" descr="Résultat de recherche d'images pour &quot;logo température&quot;"/>
          <p:cNvSpPr/>
          <p:nvPr/>
        </p:nvSpPr>
        <p:spPr>
          <a:xfrm>
            <a:off x="155575" y="-1371600"/>
            <a:ext cx="2857500" cy="285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08" name="Google Shape;1108;g11817f1e899_4_1016"/>
          <p:cNvSpPr/>
          <p:nvPr/>
        </p:nvSpPr>
        <p:spPr>
          <a:xfrm>
            <a:off x="5089525" y="1781175"/>
            <a:ext cx="1219200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fr-FR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fr-FR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9" name="Google Shape;1109;g11817f1e899_4_1016"/>
          <p:cNvSpPr txBox="1"/>
          <p:nvPr/>
        </p:nvSpPr>
        <p:spPr>
          <a:xfrm>
            <a:off x="3213150" y="986466"/>
            <a:ext cx="5765700" cy="794700"/>
          </a:xfrm>
          <a:prstGeom prst="rect">
            <a:avLst/>
          </a:prstGeom>
          <a:noFill/>
          <a:ln w="571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180000" rIns="91425" bIns="1800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fr-FR" sz="2800">
                <a:solidFill>
                  <a:schemeClr val="lt1"/>
                </a:solidFill>
              </a:rPr>
              <a:t>Le principe</a:t>
            </a:r>
            <a:r>
              <a:rPr lang="fr-FR" sz="2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fr-FR" sz="2800">
                <a:solidFill>
                  <a:schemeClr val="lt1"/>
                </a:solidFill>
              </a:rPr>
              <a:t>d</a:t>
            </a:r>
            <a:r>
              <a:rPr lang="fr-FR" sz="2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es territoires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10" name="Google Shape;1110;g11817f1e899_4_10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497724" y="0"/>
            <a:ext cx="9484175" cy="6705601"/>
          </a:xfrm>
          <a:prstGeom prst="rect">
            <a:avLst/>
          </a:prstGeom>
          <a:noFill/>
          <a:ln>
            <a:noFill/>
          </a:ln>
        </p:spPr>
      </p:pic>
      <p:sp>
        <p:nvSpPr>
          <p:cNvPr id="1111" name="Google Shape;1111;g11817f1e899_4_1016"/>
          <p:cNvSpPr/>
          <p:nvPr/>
        </p:nvSpPr>
        <p:spPr>
          <a:xfrm>
            <a:off x="9169925" y="6425475"/>
            <a:ext cx="1780200" cy="2421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" name="Google Shape;1116;g11817f1e899_4_103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8766" y="188322"/>
            <a:ext cx="11831997" cy="2688259"/>
          </a:xfrm>
          <a:prstGeom prst="rect">
            <a:avLst/>
          </a:prstGeom>
          <a:noFill/>
          <a:ln>
            <a:noFill/>
          </a:ln>
        </p:spPr>
      </p:pic>
      <p:sp>
        <p:nvSpPr>
          <p:cNvPr id="1117" name="Google Shape;1117;g11817f1e899_4_1031"/>
          <p:cNvSpPr/>
          <p:nvPr/>
        </p:nvSpPr>
        <p:spPr>
          <a:xfrm>
            <a:off x="178767" y="180000"/>
            <a:ext cx="11831998" cy="2692517"/>
          </a:xfrm>
          <a:prstGeom prst="rect">
            <a:avLst/>
          </a:prstGeom>
          <a:gradFill>
            <a:gsLst>
              <a:gs pos="0">
                <a:srgbClr val="6A79BA">
                  <a:alpha val="80000"/>
                </a:srgbClr>
              </a:gs>
              <a:gs pos="46000">
                <a:srgbClr val="6A79BA">
                  <a:alpha val="80000"/>
                </a:srgbClr>
              </a:gs>
              <a:gs pos="100000">
                <a:srgbClr val="3DCAD8">
                  <a:alpha val="80000"/>
                </a:srgbClr>
              </a:gs>
            </a:gsLst>
            <a:lin ang="180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18" name="Google Shape;1118;g11817f1e899_4_1031"/>
          <p:cNvSpPr/>
          <p:nvPr/>
        </p:nvSpPr>
        <p:spPr>
          <a:xfrm>
            <a:off x="856344" y="2428140"/>
            <a:ext cx="10601093" cy="51835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fr-FR"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00000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119" name="Google Shape;1119;g11817f1e899_4_1031"/>
          <p:cNvCxnSpPr/>
          <p:nvPr/>
        </p:nvCxnSpPr>
        <p:spPr>
          <a:xfrm>
            <a:off x="11460480" y="6356350"/>
            <a:ext cx="0" cy="319052"/>
          </a:xfrm>
          <a:prstGeom prst="straightConnector1">
            <a:avLst/>
          </a:prstGeom>
          <a:noFill/>
          <a:ln w="28575" cap="flat" cmpd="sng">
            <a:solidFill>
              <a:srgbClr val="6A79BA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120" name="Google Shape;1120;g11817f1e899_4_1031"/>
          <p:cNvSpPr txBox="1"/>
          <p:nvPr/>
        </p:nvSpPr>
        <p:spPr>
          <a:xfrm>
            <a:off x="11493050" y="6323012"/>
            <a:ext cx="584649" cy="3857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fld id="{00000000-1234-1234-1234-123412341234}" type="slidenum">
              <a:rPr lang="fr-FR" sz="1600" b="0" i="0" u="none" strike="noStrike" cap="none">
                <a:solidFill>
                  <a:srgbClr val="6A79BA"/>
                </a:solidFill>
                <a:latin typeface="Arial"/>
                <a:ea typeface="Arial"/>
                <a:cs typeface="Arial"/>
                <a:sym typeface="Arial"/>
              </a:rPr>
              <a:t>61</a:t>
            </a:fld>
            <a:endParaRPr sz="1600" b="0" i="0" u="none" strike="noStrike" cap="none">
              <a:solidFill>
                <a:srgbClr val="6A79BA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21" name="Google Shape;1121;g11817f1e899_4_103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77405" y="5847622"/>
            <a:ext cx="1167921" cy="819881"/>
          </a:xfrm>
          <a:prstGeom prst="rect">
            <a:avLst/>
          </a:prstGeom>
          <a:noFill/>
          <a:ln>
            <a:noFill/>
          </a:ln>
        </p:spPr>
      </p:pic>
      <p:sp>
        <p:nvSpPr>
          <p:cNvPr id="1122" name="Google Shape;1122;g11817f1e899_4_1031"/>
          <p:cNvSpPr txBox="1"/>
          <p:nvPr/>
        </p:nvSpPr>
        <p:spPr>
          <a:xfrm>
            <a:off x="1813100" y="2653913"/>
            <a:ext cx="54597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fr-FR" sz="1500" b="1" i="0" u="none" strike="noStrike" cap="none">
                <a:solidFill>
                  <a:srgbClr val="6A79BA"/>
                </a:solidFill>
                <a:latin typeface="Arial"/>
                <a:ea typeface="Arial"/>
                <a:cs typeface="Arial"/>
                <a:sym typeface="Arial"/>
              </a:rPr>
              <a:t>Règle de décision dans le cas</a:t>
            </a:r>
            <a:r>
              <a:rPr lang="fr-FR" sz="1500" b="1">
                <a:solidFill>
                  <a:srgbClr val="6A79BA"/>
                </a:solidFill>
              </a:rPr>
              <a:t> de 3 passages</a:t>
            </a:r>
            <a:endParaRPr sz="1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23" name="Google Shape;1123;g11817f1e899_4_1031"/>
          <p:cNvSpPr/>
          <p:nvPr/>
        </p:nvSpPr>
        <p:spPr>
          <a:xfrm>
            <a:off x="333549" y="3155275"/>
            <a:ext cx="5728131" cy="339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36000" rIns="91425" bIns="45700" anchor="t" anchorCtr="0">
            <a:noAutofit/>
          </a:bodyPr>
          <a:lstStyle/>
          <a:p>
            <a:pPr marL="285750" marR="0" lvl="0" indent="-2857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Arial"/>
              <a:buChar char="•"/>
            </a:pPr>
            <a:r>
              <a:rPr lang="fr-FR" sz="1200" dirty="0">
                <a:solidFill>
                  <a:srgbClr val="7F7F7F"/>
                </a:solidFill>
              </a:rPr>
              <a:t>Elles dépendent </a:t>
            </a:r>
            <a:r>
              <a:rPr lang="fr-FR" sz="1200" b="0" i="0" u="none" strike="noStrike" cap="none" dirty="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des codes atlas, il faut au moins  :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742950" marR="0" lvl="1" indent="-2857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Arial"/>
              <a:buChar char="•"/>
            </a:pPr>
            <a:r>
              <a:rPr lang="fr-FR" sz="1200" dirty="0">
                <a:solidFill>
                  <a:srgbClr val="7F7F7F"/>
                </a:solidFill>
              </a:rPr>
              <a:t>Une preuve de nidification	</a:t>
            </a:r>
            <a:r>
              <a:rPr lang="fr-FR" sz="1200" dirty="0" smtClean="0">
                <a:solidFill>
                  <a:srgbClr val="7F7F7F"/>
                </a:solidFill>
              </a:rPr>
              <a:t>-&gt; </a:t>
            </a:r>
            <a:r>
              <a:rPr lang="fr-FR" sz="1200" dirty="0">
                <a:solidFill>
                  <a:srgbClr val="7F7F7F"/>
                </a:solidFill>
              </a:rPr>
              <a:t>un territoire théorique</a:t>
            </a:r>
            <a:endParaRPr sz="1200" dirty="0">
              <a:solidFill>
                <a:srgbClr val="7F7F7F"/>
              </a:solidFill>
            </a:endParaRPr>
          </a:p>
          <a:p>
            <a:pPr marL="742950" marR="0" lvl="1" indent="-2857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Arial"/>
              <a:buChar char="•"/>
            </a:pPr>
            <a:r>
              <a:rPr lang="fr-FR" sz="1200" dirty="0">
                <a:solidFill>
                  <a:srgbClr val="7F7F7F"/>
                </a:solidFill>
              </a:rPr>
              <a:t>Un comportement territorial	</a:t>
            </a:r>
            <a:r>
              <a:rPr lang="fr-FR" sz="1200" dirty="0" smtClean="0">
                <a:solidFill>
                  <a:srgbClr val="7F7F7F"/>
                </a:solidFill>
              </a:rPr>
              <a:t>-&gt; </a:t>
            </a:r>
            <a:r>
              <a:rPr lang="fr-FR" sz="1200" dirty="0">
                <a:solidFill>
                  <a:srgbClr val="7F7F7F"/>
                </a:solidFill>
              </a:rPr>
              <a:t>un territoire théorique</a:t>
            </a:r>
            <a:endParaRPr sz="1200" dirty="0">
              <a:solidFill>
                <a:srgbClr val="7F7F7F"/>
              </a:solidFill>
            </a:endParaRPr>
          </a:p>
          <a:p>
            <a:pPr marL="742950" marR="0" lvl="1" indent="-2857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Arial"/>
              <a:buChar char="•"/>
            </a:pPr>
            <a:r>
              <a:rPr lang="fr-FR" sz="1200" dirty="0">
                <a:solidFill>
                  <a:srgbClr val="7F7F7F"/>
                </a:solidFill>
              </a:rPr>
              <a:t>Deux simples contacts groupés </a:t>
            </a:r>
            <a:r>
              <a:rPr lang="fr-FR" sz="1200" dirty="0" smtClean="0">
                <a:solidFill>
                  <a:srgbClr val="7F7F7F"/>
                </a:solidFill>
              </a:rPr>
              <a:t>-&gt; </a:t>
            </a:r>
            <a:r>
              <a:rPr lang="fr-FR" sz="1200" dirty="0">
                <a:solidFill>
                  <a:srgbClr val="7F7F7F"/>
                </a:solidFill>
              </a:rPr>
              <a:t>un territoire théorique</a:t>
            </a:r>
            <a:r>
              <a:rPr lang="fr-FR" dirty="0"/>
              <a:t> </a:t>
            </a:r>
            <a:endParaRPr dirty="0"/>
          </a:p>
          <a:p>
            <a:pPr marL="0" marR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457200" lvl="0" indent="-3048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200"/>
              <a:buChar char="•"/>
            </a:pPr>
            <a:r>
              <a:rPr lang="fr-FR" sz="1200" dirty="0">
                <a:solidFill>
                  <a:srgbClr val="7F7F7F"/>
                </a:solidFill>
              </a:rPr>
              <a:t>Elles dépendent aussi de la distance entre les contacts :</a:t>
            </a:r>
            <a:endParaRPr sz="1200" dirty="0">
              <a:solidFill>
                <a:srgbClr val="7F7F7F"/>
              </a:solidFill>
            </a:endParaRPr>
          </a:p>
          <a:p>
            <a:pPr marL="91440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200"/>
              <a:buChar char="•"/>
            </a:pPr>
            <a:r>
              <a:rPr lang="fr-FR" sz="1200" dirty="0">
                <a:solidFill>
                  <a:srgbClr val="7F7F7F"/>
                </a:solidFill>
              </a:rPr>
              <a:t>En général deux contacts distants de plus de 200 m ne sont pas regroupés dans un même territoire… mais çà dépend des espèces</a:t>
            </a:r>
            <a:endParaRPr sz="1200" dirty="0">
              <a:solidFill>
                <a:srgbClr val="7F7F7F"/>
              </a:solidFill>
            </a:endParaRPr>
          </a:p>
        </p:txBody>
      </p:sp>
      <p:sp>
        <p:nvSpPr>
          <p:cNvPr id="1124" name="Google Shape;1124;g11817f1e899_4_1031"/>
          <p:cNvSpPr/>
          <p:nvPr/>
        </p:nvSpPr>
        <p:spPr>
          <a:xfrm>
            <a:off x="5010559" y="3699978"/>
            <a:ext cx="1219200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fr-FR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fr-FR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25" name="Google Shape;1125;g11817f1e899_4_1031" descr="Résultat de recherche d'images pour &quot;logo température&quot;"/>
          <p:cNvSpPr/>
          <p:nvPr/>
        </p:nvSpPr>
        <p:spPr>
          <a:xfrm>
            <a:off x="155575" y="-1371600"/>
            <a:ext cx="2857500" cy="285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26" name="Google Shape;1126;g11817f1e899_4_1031"/>
          <p:cNvSpPr/>
          <p:nvPr/>
        </p:nvSpPr>
        <p:spPr>
          <a:xfrm>
            <a:off x="5089525" y="1781175"/>
            <a:ext cx="1219200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fr-FR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fr-FR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27" name="Google Shape;1127;g11817f1e899_4_1031"/>
          <p:cNvSpPr/>
          <p:nvPr/>
        </p:nvSpPr>
        <p:spPr>
          <a:xfrm>
            <a:off x="6094250" y="3155275"/>
            <a:ext cx="5652600" cy="348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0" marR="0" lvl="0" indent="-2857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Arial"/>
              <a:buChar char="•"/>
            </a:pPr>
            <a:r>
              <a:rPr lang="fr-FR" sz="1200">
                <a:solidFill>
                  <a:srgbClr val="7F7F7F"/>
                </a:solidFill>
              </a:rPr>
              <a:t>Mais, exceptions</a:t>
            </a:r>
            <a:r>
              <a:rPr lang="fr-FR" sz="12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 pour certaines espèces :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742950" marR="0" lvl="1" indent="-2857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Arial"/>
              <a:buChar char="•"/>
            </a:pPr>
            <a:r>
              <a:rPr lang="fr-FR" sz="1200">
                <a:solidFill>
                  <a:srgbClr val="7F7F7F"/>
                </a:solidFill>
              </a:rPr>
              <a:t>C</a:t>
            </a:r>
            <a:r>
              <a:rPr lang="fr-FR" sz="12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hanteurs timides (ex: Bouvreuil</a:t>
            </a:r>
            <a:r>
              <a:rPr lang="fr-FR" sz="1200">
                <a:solidFill>
                  <a:srgbClr val="7F7F7F"/>
                </a:solidFill>
              </a:rPr>
              <a:t>, Grosbec casse-noyaux…)</a:t>
            </a:r>
            <a:endParaRPr sz="1200" b="0" i="0" u="none" strike="noStrike" cap="none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742950" marR="0" lvl="1" indent="-2857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200"/>
              <a:buChar char="•"/>
            </a:pPr>
            <a:r>
              <a:rPr lang="fr-FR" sz="1200">
                <a:solidFill>
                  <a:srgbClr val="7F7F7F"/>
                </a:solidFill>
              </a:rPr>
              <a:t>Territoires trop grands pour la zone d’étude (pics, corvidés)</a:t>
            </a:r>
            <a:endParaRPr sz="1200">
              <a:solidFill>
                <a:srgbClr val="7F7F7F"/>
              </a:solidFill>
            </a:endParaRPr>
          </a:p>
          <a:p>
            <a:pPr marL="742950" marR="0" lvl="1" indent="-2857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Arial"/>
              <a:buChar char="•"/>
            </a:pPr>
            <a:r>
              <a:rPr lang="fr-FR" sz="12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Espèces migratrices en escale chanteuses (ex: Pouillot fitis en avril)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742950" marR="0" lvl="1" indent="-2857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Arial"/>
              <a:buChar char="•"/>
            </a:pPr>
            <a:r>
              <a:rPr lang="fr-FR" sz="12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Espèces peu plausibles dans certaines région (Loriot hors 35)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742950" marR="0" lvl="1" indent="-2857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Arial"/>
              <a:buChar char="•"/>
            </a:pPr>
            <a:r>
              <a:rPr lang="fr-FR" sz="12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Espèces sabbatiques (ex: Corvidés)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742950" marR="0" lvl="1" indent="-2857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Arial"/>
              <a:buChar char="•"/>
            </a:pPr>
            <a:r>
              <a:rPr lang="fr-FR" sz="12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Espèces à territoire compliqué (Ex: Coucou gris)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28" name="Google Shape;1128;g11817f1e899_4_1031"/>
          <p:cNvSpPr txBox="1"/>
          <p:nvPr/>
        </p:nvSpPr>
        <p:spPr>
          <a:xfrm>
            <a:off x="3213150" y="910266"/>
            <a:ext cx="5765700" cy="794700"/>
          </a:xfrm>
          <a:prstGeom prst="rect">
            <a:avLst/>
          </a:prstGeom>
          <a:noFill/>
          <a:ln w="571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180000" rIns="91425" bIns="1800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fr-FR" sz="2800">
                <a:solidFill>
                  <a:schemeClr val="lt1"/>
                </a:solidFill>
              </a:rPr>
              <a:t>Les </a:t>
            </a:r>
            <a:r>
              <a:rPr lang="fr-FR" sz="2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territoires théoriques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3" name="Google Shape;1133;g11817f1e899_4_104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8766" y="188322"/>
            <a:ext cx="11831997" cy="2688259"/>
          </a:xfrm>
          <a:prstGeom prst="rect">
            <a:avLst/>
          </a:prstGeom>
          <a:noFill/>
          <a:ln>
            <a:noFill/>
          </a:ln>
        </p:spPr>
      </p:pic>
      <p:sp>
        <p:nvSpPr>
          <p:cNvPr id="1134" name="Google Shape;1134;g11817f1e899_4_1047"/>
          <p:cNvSpPr/>
          <p:nvPr/>
        </p:nvSpPr>
        <p:spPr>
          <a:xfrm>
            <a:off x="178767" y="180000"/>
            <a:ext cx="11831998" cy="2692517"/>
          </a:xfrm>
          <a:prstGeom prst="rect">
            <a:avLst/>
          </a:prstGeom>
          <a:gradFill>
            <a:gsLst>
              <a:gs pos="0">
                <a:srgbClr val="6A79BA">
                  <a:alpha val="80000"/>
                </a:srgbClr>
              </a:gs>
              <a:gs pos="46000">
                <a:srgbClr val="6A79BA">
                  <a:alpha val="80000"/>
                </a:srgbClr>
              </a:gs>
              <a:gs pos="100000">
                <a:srgbClr val="3DCAD8">
                  <a:alpha val="80000"/>
                </a:srgbClr>
              </a:gs>
            </a:gsLst>
            <a:lin ang="180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35" name="Google Shape;1135;g11817f1e899_4_1047"/>
          <p:cNvSpPr/>
          <p:nvPr/>
        </p:nvSpPr>
        <p:spPr>
          <a:xfrm>
            <a:off x="856344" y="2428140"/>
            <a:ext cx="10601093" cy="51835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fr-FR"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00000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136" name="Google Shape;1136;g11817f1e899_4_1047"/>
          <p:cNvCxnSpPr/>
          <p:nvPr/>
        </p:nvCxnSpPr>
        <p:spPr>
          <a:xfrm>
            <a:off x="11460480" y="6356350"/>
            <a:ext cx="0" cy="319052"/>
          </a:xfrm>
          <a:prstGeom prst="straightConnector1">
            <a:avLst/>
          </a:prstGeom>
          <a:noFill/>
          <a:ln w="28575" cap="flat" cmpd="sng">
            <a:solidFill>
              <a:srgbClr val="6A79BA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137" name="Google Shape;1137;g11817f1e899_4_1047"/>
          <p:cNvSpPr txBox="1"/>
          <p:nvPr/>
        </p:nvSpPr>
        <p:spPr>
          <a:xfrm>
            <a:off x="11493050" y="6323012"/>
            <a:ext cx="584649" cy="3857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fld id="{00000000-1234-1234-1234-123412341234}" type="slidenum">
              <a:rPr lang="fr-FR" sz="1600" b="0" i="0" u="none" strike="noStrike" cap="none">
                <a:solidFill>
                  <a:srgbClr val="6A79BA"/>
                </a:solidFill>
                <a:latin typeface="Arial"/>
                <a:ea typeface="Arial"/>
                <a:cs typeface="Arial"/>
                <a:sym typeface="Arial"/>
              </a:rPr>
              <a:t>62</a:t>
            </a:fld>
            <a:endParaRPr sz="1600" b="0" i="0" u="none" strike="noStrike" cap="none">
              <a:solidFill>
                <a:srgbClr val="6A79BA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38" name="Google Shape;1138;g11817f1e899_4_104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77405" y="5847622"/>
            <a:ext cx="1167921" cy="819881"/>
          </a:xfrm>
          <a:prstGeom prst="rect">
            <a:avLst/>
          </a:prstGeom>
          <a:noFill/>
          <a:ln>
            <a:noFill/>
          </a:ln>
        </p:spPr>
      </p:pic>
      <p:sp>
        <p:nvSpPr>
          <p:cNvPr id="1139" name="Google Shape;1139;g11817f1e899_4_1047"/>
          <p:cNvSpPr txBox="1"/>
          <p:nvPr/>
        </p:nvSpPr>
        <p:spPr>
          <a:xfrm>
            <a:off x="1548200" y="2566600"/>
            <a:ext cx="42090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fr-FR" b="1">
                <a:solidFill>
                  <a:srgbClr val="6A79BA"/>
                </a:solidFill>
              </a:rPr>
              <a:t>Qu’est que c’est que ça ?</a:t>
            </a:r>
            <a:endParaRPr sz="1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40" name="Google Shape;1140;g11817f1e899_4_1047"/>
          <p:cNvSpPr/>
          <p:nvPr/>
        </p:nvSpPr>
        <p:spPr>
          <a:xfrm>
            <a:off x="333550" y="3302775"/>
            <a:ext cx="5585400" cy="242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0" marR="0" lvl="0" indent="-28575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Arial"/>
              <a:buChar char="•"/>
            </a:pPr>
            <a:r>
              <a:rPr lang="fr-FR" sz="12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Un  territoire est une zone théorique : ils ne correspondent pas aux territoires réels des oiseaux, cela nécessiterait une prospection très intensive</a:t>
            </a:r>
            <a:endParaRPr sz="1200">
              <a:solidFill>
                <a:srgbClr val="7F7F7F"/>
              </a:solidFill>
            </a:endParaRPr>
          </a:p>
          <a:p>
            <a:pPr marL="285750" marR="0" lvl="0" indent="-285750" algn="l" rtl="0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>
                <a:srgbClr val="7F7F7F"/>
              </a:buClr>
              <a:buSzPts val="1200"/>
              <a:buChar char="•"/>
            </a:pPr>
            <a:r>
              <a:rPr lang="fr-FR" sz="1200">
                <a:solidFill>
                  <a:srgbClr val="7F7F7F"/>
                </a:solidFill>
              </a:rPr>
              <a:t>Ce n’est qu’une approximation des territoires réels, mais c’est déjà ça !</a:t>
            </a:r>
            <a:endParaRPr sz="1200">
              <a:solidFill>
                <a:srgbClr val="7F7F7F"/>
              </a:solidFill>
            </a:endParaRPr>
          </a:p>
          <a:p>
            <a:pPr marL="285750" marR="0" lvl="0" indent="-285750" algn="l" rtl="0">
              <a:lnSpc>
                <a:spcPct val="114000"/>
              </a:lnSpc>
              <a:spcBef>
                <a:spcPts val="120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Arial"/>
              <a:buChar char="•"/>
            </a:pPr>
            <a:r>
              <a:rPr lang="fr-FR" sz="12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Le but est de :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742950" marR="0" lvl="1" indent="-285750" algn="l" rtl="0">
              <a:lnSpc>
                <a:spcPct val="114000"/>
              </a:lnSpc>
              <a:spcBef>
                <a:spcPts val="120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Arial"/>
              <a:buChar char="•"/>
            </a:pPr>
            <a:r>
              <a:rPr lang="fr-FR" sz="1200">
                <a:solidFill>
                  <a:srgbClr val="7F7F7F"/>
                </a:solidFill>
              </a:rPr>
              <a:t>Pouvoir estimer</a:t>
            </a:r>
            <a:r>
              <a:rPr lang="fr-FR" sz="12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 la densité de chaque espèce par surface d’habitat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742950" marR="0" lvl="1" indent="-285750" algn="l" rtl="0">
              <a:lnSpc>
                <a:spcPct val="114000"/>
              </a:lnSpc>
              <a:spcBef>
                <a:spcPts val="120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Arial"/>
              <a:buChar char="•"/>
            </a:pPr>
            <a:r>
              <a:rPr lang="fr-FR" sz="1200">
                <a:solidFill>
                  <a:srgbClr val="7F7F7F"/>
                </a:solidFill>
              </a:rPr>
              <a:t>Connaître l</a:t>
            </a:r>
            <a:r>
              <a:rPr lang="fr-FR" sz="12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a répartition de chaque espèce sur la zone d’étude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41" name="Google Shape;1141;g11817f1e899_4_1047"/>
          <p:cNvSpPr/>
          <p:nvPr/>
        </p:nvSpPr>
        <p:spPr>
          <a:xfrm>
            <a:off x="5010559" y="3699978"/>
            <a:ext cx="1219200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fr-FR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fr-FR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42" name="Google Shape;1142;g11817f1e899_4_1047" descr="Résultat de recherche d'images pour &quot;logo température&quot;"/>
          <p:cNvSpPr/>
          <p:nvPr/>
        </p:nvSpPr>
        <p:spPr>
          <a:xfrm>
            <a:off x="155575" y="-1371600"/>
            <a:ext cx="2857500" cy="285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43" name="Google Shape;1143;g11817f1e899_4_1047"/>
          <p:cNvSpPr/>
          <p:nvPr/>
        </p:nvSpPr>
        <p:spPr>
          <a:xfrm>
            <a:off x="5089525" y="1781175"/>
            <a:ext cx="1219200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fr-FR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fr-FR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44" name="Google Shape;1144;g11817f1e899_4_1047"/>
          <p:cNvSpPr/>
          <p:nvPr/>
        </p:nvSpPr>
        <p:spPr>
          <a:xfrm>
            <a:off x="6032825" y="3302775"/>
            <a:ext cx="5333700" cy="26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Arial"/>
              <a:buChar char="•"/>
            </a:pPr>
            <a:r>
              <a:rPr lang="fr-FR" sz="1200">
                <a:solidFill>
                  <a:srgbClr val="7F7F7F"/>
                </a:solidFill>
              </a:rPr>
              <a:t>En</a:t>
            </a:r>
            <a:r>
              <a:rPr lang="fr-FR" sz="12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 pratique il faut  « regrouper » certains contacts d</a:t>
            </a:r>
            <a:r>
              <a:rPr lang="fr-FR" sz="1200">
                <a:solidFill>
                  <a:srgbClr val="7F7F7F"/>
                </a:solidFill>
              </a:rPr>
              <a:t>’</a:t>
            </a:r>
            <a:r>
              <a:rPr lang="fr-FR" sz="12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oiseaux recueillis</a:t>
            </a:r>
            <a:r>
              <a:rPr lang="fr-FR" sz="1200">
                <a:solidFill>
                  <a:srgbClr val="7F7F7F"/>
                </a:solidFill>
              </a:rPr>
              <a:t> </a:t>
            </a:r>
            <a:r>
              <a:rPr lang="fr-FR" sz="12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lors de passages différents au sein d</a:t>
            </a:r>
            <a:r>
              <a:rPr lang="fr-FR" sz="1200">
                <a:solidFill>
                  <a:srgbClr val="7F7F7F"/>
                </a:solidFill>
              </a:rPr>
              <a:t>’un même territoire</a:t>
            </a:r>
            <a:endParaRPr sz="1200">
              <a:solidFill>
                <a:srgbClr val="7F7F7F"/>
              </a:solidFill>
            </a:endParaRPr>
          </a:p>
          <a:p>
            <a:pPr marL="285750" marR="0" lvl="0" indent="-285750" algn="l" rtl="0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>
                <a:srgbClr val="7F7F7F"/>
              </a:buClr>
              <a:buSzPts val="1200"/>
              <a:buChar char="•"/>
            </a:pPr>
            <a:r>
              <a:rPr lang="fr-FR" sz="1200">
                <a:solidFill>
                  <a:srgbClr val="7F7F7F"/>
                </a:solidFill>
              </a:rPr>
              <a:t>C’est une étape cruciale : son interprétation déterminera la qualité du comptage :</a:t>
            </a:r>
            <a:endParaRPr sz="1200">
              <a:solidFill>
                <a:srgbClr val="7F7F7F"/>
              </a:solidFill>
            </a:endParaRPr>
          </a:p>
          <a:p>
            <a:pPr marL="914400" lvl="1" indent="-304800" algn="l" rtl="0">
              <a:lnSpc>
                <a:spcPct val="114000"/>
              </a:lnSpc>
              <a:spcBef>
                <a:spcPts val="1200"/>
              </a:spcBef>
              <a:spcAft>
                <a:spcPts val="0"/>
              </a:spcAft>
              <a:buClr>
                <a:srgbClr val="7F7F7F"/>
              </a:buClr>
              <a:buSzPts val="1200"/>
              <a:buChar char="•"/>
            </a:pPr>
            <a:r>
              <a:rPr lang="fr-FR" sz="1200">
                <a:solidFill>
                  <a:srgbClr val="7F7F7F"/>
                </a:solidFill>
              </a:rPr>
              <a:t>Regrouper trop de contacts =&gt; Sous-estimation de la densité</a:t>
            </a:r>
            <a:endParaRPr>
              <a:solidFill>
                <a:schemeClr val="dk1"/>
              </a:solidFill>
            </a:endParaRPr>
          </a:p>
          <a:p>
            <a:pPr marL="914400" lvl="1" indent="-304800" algn="l" rtl="0">
              <a:lnSpc>
                <a:spcPct val="114000"/>
              </a:lnSpc>
              <a:spcBef>
                <a:spcPts val="1200"/>
              </a:spcBef>
              <a:spcAft>
                <a:spcPts val="0"/>
              </a:spcAft>
              <a:buClr>
                <a:srgbClr val="7F7F7F"/>
              </a:buClr>
              <a:buSzPts val="1200"/>
              <a:buChar char="•"/>
            </a:pPr>
            <a:r>
              <a:rPr lang="fr-FR" sz="1200">
                <a:solidFill>
                  <a:srgbClr val="7F7F7F"/>
                </a:solidFill>
              </a:rPr>
              <a:t>Ne pas regrouper assez de contatcs =&gt; Sur-estimation de la densité </a:t>
            </a:r>
            <a:r>
              <a:rPr lang="fr-FR" sz="12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            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45" name="Google Shape;1145;g11817f1e899_4_1047"/>
          <p:cNvSpPr txBox="1"/>
          <p:nvPr/>
        </p:nvSpPr>
        <p:spPr>
          <a:xfrm>
            <a:off x="3213150" y="986466"/>
            <a:ext cx="5765700" cy="794700"/>
          </a:xfrm>
          <a:prstGeom prst="rect">
            <a:avLst/>
          </a:prstGeom>
          <a:noFill/>
          <a:ln w="571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180000" rIns="91425" bIns="1800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fr-FR" sz="2800">
                <a:solidFill>
                  <a:schemeClr val="lt1"/>
                </a:solidFill>
              </a:rPr>
              <a:t>Les</a:t>
            </a:r>
            <a:r>
              <a:rPr lang="fr-FR" sz="2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territoires théoriques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46" name="Google Shape;1146;g11817f1e899_4_1047"/>
          <p:cNvSpPr txBox="1"/>
          <p:nvPr/>
        </p:nvSpPr>
        <p:spPr>
          <a:xfrm>
            <a:off x="0" y="5922025"/>
            <a:ext cx="12192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fr-FR" b="1">
                <a:solidFill>
                  <a:srgbClr val="FF0000"/>
                </a:solidFill>
              </a:rPr>
              <a:t>D’où l’importance de données bien saisies sur le terrain !</a:t>
            </a:r>
            <a:endParaRPr sz="1600" b="1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1" name="Google Shape;1151;g11817f1e899_4_1064"/>
          <p:cNvPicPr preferRelativeResize="0"/>
          <p:nvPr/>
        </p:nvPicPr>
        <p:blipFill rotWithShape="1">
          <a:blip r:embed="rId3">
            <a:alphaModFix/>
          </a:blip>
          <a:srcRect r="-11"/>
          <a:stretch/>
        </p:blipFill>
        <p:spPr>
          <a:xfrm>
            <a:off x="181235" y="179999"/>
            <a:ext cx="11831998" cy="6495402"/>
          </a:xfrm>
          <a:prstGeom prst="rect">
            <a:avLst/>
          </a:prstGeom>
          <a:noFill/>
          <a:ln>
            <a:noFill/>
          </a:ln>
        </p:spPr>
      </p:pic>
      <p:sp>
        <p:nvSpPr>
          <p:cNvPr id="1152" name="Google Shape;1152;g11817f1e899_4_1064"/>
          <p:cNvSpPr/>
          <p:nvPr/>
        </p:nvSpPr>
        <p:spPr>
          <a:xfrm>
            <a:off x="179997" y="179998"/>
            <a:ext cx="11832000" cy="6495300"/>
          </a:xfrm>
          <a:prstGeom prst="rect">
            <a:avLst/>
          </a:prstGeom>
          <a:gradFill>
            <a:gsLst>
              <a:gs pos="0">
                <a:srgbClr val="6A79BA">
                  <a:alpha val="80000"/>
                </a:srgbClr>
              </a:gs>
              <a:gs pos="46000">
                <a:srgbClr val="6A79BA">
                  <a:alpha val="80000"/>
                </a:srgbClr>
              </a:gs>
              <a:gs pos="100000">
                <a:srgbClr val="3DCAD8">
                  <a:alpha val="80000"/>
                </a:srgbClr>
              </a:gs>
            </a:gsLst>
            <a:lin ang="180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53" name="Google Shape;1153;g11817f1e899_4_1064"/>
          <p:cNvSpPr txBox="1"/>
          <p:nvPr/>
        </p:nvSpPr>
        <p:spPr>
          <a:xfrm>
            <a:off x="4353175" y="2874625"/>
            <a:ext cx="4547100" cy="794700"/>
          </a:xfrm>
          <a:prstGeom prst="rect">
            <a:avLst/>
          </a:prstGeom>
          <a:noFill/>
          <a:ln w="571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180000" rIns="91425" bIns="1800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fr-FR" sz="2800">
                <a:solidFill>
                  <a:schemeClr val="lt1"/>
                </a:solidFill>
              </a:rPr>
              <a:t>Valorisation des données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154" name="Google Shape;1154;g11817f1e899_4_1064"/>
          <p:cNvCxnSpPr/>
          <p:nvPr/>
        </p:nvCxnSpPr>
        <p:spPr>
          <a:xfrm>
            <a:off x="11460480" y="6356350"/>
            <a:ext cx="0" cy="319052"/>
          </a:xfrm>
          <a:prstGeom prst="straightConnector1">
            <a:avLst/>
          </a:prstGeom>
          <a:noFill/>
          <a:ln w="2857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155" name="Google Shape;1155;g11817f1e899_4_1064"/>
          <p:cNvSpPr txBox="1"/>
          <p:nvPr/>
        </p:nvSpPr>
        <p:spPr>
          <a:xfrm>
            <a:off x="11493050" y="6323012"/>
            <a:ext cx="548791" cy="3857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fld id="{00000000-1234-1234-1234-123412341234}" type="slidenum">
              <a:rPr lang="fr-FR"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63</a:t>
            </a:fld>
            <a:endParaRPr sz="16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0" name="Google Shape;1160;g113cb58de5a_13_1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8766" y="188322"/>
            <a:ext cx="11831996" cy="2688259"/>
          </a:xfrm>
          <a:prstGeom prst="rect">
            <a:avLst/>
          </a:prstGeom>
          <a:noFill/>
          <a:ln>
            <a:noFill/>
          </a:ln>
        </p:spPr>
      </p:pic>
      <p:sp>
        <p:nvSpPr>
          <p:cNvPr id="1161" name="Google Shape;1161;g113cb58de5a_13_117"/>
          <p:cNvSpPr/>
          <p:nvPr/>
        </p:nvSpPr>
        <p:spPr>
          <a:xfrm>
            <a:off x="178767" y="180000"/>
            <a:ext cx="11832000" cy="2692500"/>
          </a:xfrm>
          <a:prstGeom prst="rect">
            <a:avLst/>
          </a:prstGeom>
          <a:gradFill>
            <a:gsLst>
              <a:gs pos="0">
                <a:srgbClr val="6A79BA">
                  <a:alpha val="80000"/>
                </a:srgbClr>
              </a:gs>
              <a:gs pos="46000">
                <a:srgbClr val="6A79BA">
                  <a:alpha val="80000"/>
                </a:srgbClr>
              </a:gs>
              <a:gs pos="100000">
                <a:srgbClr val="3DCAD8">
                  <a:alpha val="80000"/>
                </a:srgbClr>
              </a:gs>
            </a:gsLst>
            <a:lin ang="18000042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62" name="Google Shape;1162;g113cb58de5a_13_117"/>
          <p:cNvSpPr/>
          <p:nvPr/>
        </p:nvSpPr>
        <p:spPr>
          <a:xfrm>
            <a:off x="4205675" y="906075"/>
            <a:ext cx="4428600" cy="768600"/>
          </a:xfrm>
          <a:prstGeom prst="rect">
            <a:avLst/>
          </a:prstGeom>
          <a:noFill/>
          <a:ln w="571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6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63" name="Google Shape;1163;g113cb58de5a_13_117"/>
          <p:cNvSpPr txBox="1"/>
          <p:nvPr/>
        </p:nvSpPr>
        <p:spPr>
          <a:xfrm>
            <a:off x="4283124" y="1004350"/>
            <a:ext cx="4180200" cy="9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fr-FR" sz="2800">
                <a:solidFill>
                  <a:schemeClr val="lt1"/>
                </a:solidFill>
              </a:rPr>
              <a:t>Valorisation des données</a:t>
            </a:r>
            <a:endParaRPr>
              <a:solidFill>
                <a:schemeClr val="dk1"/>
              </a:solidFill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>
              <a:solidFill>
                <a:schemeClr val="lt1"/>
              </a:solidFill>
            </a:endParaRPr>
          </a:p>
        </p:txBody>
      </p:sp>
      <p:sp>
        <p:nvSpPr>
          <p:cNvPr id="1164" name="Google Shape;1164;g113cb58de5a_13_117"/>
          <p:cNvSpPr/>
          <p:nvPr/>
        </p:nvSpPr>
        <p:spPr>
          <a:xfrm>
            <a:off x="856344" y="2428140"/>
            <a:ext cx="10601100" cy="518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fr-FR"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00000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165" name="Google Shape;1165;g113cb58de5a_13_117"/>
          <p:cNvCxnSpPr/>
          <p:nvPr/>
        </p:nvCxnSpPr>
        <p:spPr>
          <a:xfrm>
            <a:off x="11460480" y="6356350"/>
            <a:ext cx="0" cy="319200"/>
          </a:xfrm>
          <a:prstGeom prst="straightConnector1">
            <a:avLst/>
          </a:prstGeom>
          <a:noFill/>
          <a:ln w="28575" cap="flat" cmpd="sng">
            <a:solidFill>
              <a:srgbClr val="6A79BA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166" name="Google Shape;1166;g113cb58de5a_13_117"/>
          <p:cNvSpPr txBox="1"/>
          <p:nvPr/>
        </p:nvSpPr>
        <p:spPr>
          <a:xfrm>
            <a:off x="11493050" y="6323012"/>
            <a:ext cx="584700" cy="3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fld id="{00000000-1234-1234-1234-123412341234}" type="slidenum">
              <a:rPr lang="fr-FR" sz="1600" b="0" i="0" u="none" strike="noStrike" cap="none">
                <a:solidFill>
                  <a:srgbClr val="6A79BA"/>
                </a:solidFill>
                <a:latin typeface="Arial"/>
                <a:ea typeface="Arial"/>
                <a:cs typeface="Arial"/>
                <a:sym typeface="Arial"/>
              </a:rPr>
              <a:t>64</a:t>
            </a:fld>
            <a:endParaRPr sz="1600" b="0" i="0" u="none" strike="noStrike" cap="none">
              <a:solidFill>
                <a:srgbClr val="6A79BA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67" name="Google Shape;1167;g113cb58de5a_13_11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77405" y="5847622"/>
            <a:ext cx="1167921" cy="819881"/>
          </a:xfrm>
          <a:prstGeom prst="rect">
            <a:avLst/>
          </a:prstGeom>
          <a:noFill/>
          <a:ln>
            <a:noFill/>
          </a:ln>
        </p:spPr>
      </p:pic>
      <p:sp>
        <p:nvSpPr>
          <p:cNvPr id="1168" name="Google Shape;1168;g113cb58de5a_13_117"/>
          <p:cNvSpPr txBox="1"/>
          <p:nvPr/>
        </p:nvSpPr>
        <p:spPr>
          <a:xfrm>
            <a:off x="303016" y="2881807"/>
            <a:ext cx="3932400" cy="2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fr-FR" sz="1300" b="1">
                <a:solidFill>
                  <a:srgbClr val="6A79BA"/>
                </a:solidFill>
              </a:rPr>
              <a:t>Pour l’observateur bénévole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69" name="Google Shape;1169;g113cb58de5a_13_117"/>
          <p:cNvSpPr/>
          <p:nvPr/>
        </p:nvSpPr>
        <p:spPr>
          <a:xfrm>
            <a:off x="303025" y="3216700"/>
            <a:ext cx="5333700" cy="22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0" marR="0" lvl="0" indent="-28575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Arial"/>
              <a:buChar char="•"/>
            </a:pPr>
            <a:r>
              <a:rPr lang="fr-FR" sz="1200">
                <a:solidFill>
                  <a:srgbClr val="7F7F7F"/>
                </a:solidFill>
              </a:rPr>
              <a:t>Un bilan récapitulatif de son ONCB comprenant : </a:t>
            </a:r>
            <a:endParaRPr sz="1200">
              <a:solidFill>
                <a:srgbClr val="7F7F7F"/>
              </a:solidFill>
            </a:endParaRPr>
          </a:p>
          <a:p>
            <a:pPr marL="914400" marR="0" lvl="1" indent="-3048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200"/>
              <a:buChar char="○"/>
            </a:pPr>
            <a:r>
              <a:rPr lang="fr-FR" sz="1200">
                <a:solidFill>
                  <a:srgbClr val="7F7F7F"/>
                </a:solidFill>
              </a:rPr>
              <a:t>Les cartes de répartition par espèce avec les territoires délimités</a:t>
            </a:r>
            <a:endParaRPr sz="1200">
              <a:solidFill>
                <a:srgbClr val="7F7F7F"/>
              </a:solidFill>
            </a:endParaRPr>
          </a:p>
          <a:p>
            <a:pPr marL="914400" marR="0" lvl="1" indent="-3048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200"/>
              <a:buChar char="○"/>
            </a:pPr>
            <a:r>
              <a:rPr lang="fr-FR" sz="1200">
                <a:solidFill>
                  <a:srgbClr val="7F7F7F"/>
                </a:solidFill>
              </a:rPr>
              <a:t>Les caractéristiques paysagères de la surface prospectée par l’observateur</a:t>
            </a:r>
            <a:endParaRPr sz="1200">
              <a:solidFill>
                <a:srgbClr val="7F7F7F"/>
              </a:solidFill>
            </a:endParaRPr>
          </a:p>
          <a:p>
            <a:pPr marL="914400" marR="0" lvl="1" indent="-3048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200"/>
              <a:buChar char="○"/>
            </a:pPr>
            <a:r>
              <a:rPr lang="fr-FR" sz="1200">
                <a:solidFill>
                  <a:srgbClr val="7F7F7F"/>
                </a:solidFill>
              </a:rPr>
              <a:t>Un tableau de synthèse (nombre de territoires théoriques, de contacts par passage, le statut des espèces recensées et les densités de peuplement estimées)</a:t>
            </a:r>
            <a:endParaRPr sz="1200">
              <a:solidFill>
                <a:srgbClr val="7F7F7F"/>
              </a:solidFill>
            </a:endParaRPr>
          </a:p>
          <a:p>
            <a:pPr marL="914400" marR="0" lvl="1" indent="-3048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200"/>
              <a:buChar char="○"/>
            </a:pPr>
            <a:r>
              <a:rPr lang="fr-FR" sz="1200">
                <a:solidFill>
                  <a:srgbClr val="7F7F7F"/>
                </a:solidFill>
              </a:rPr>
              <a:t>La probabilité de détection pour chaque espèce</a:t>
            </a:r>
            <a:endParaRPr sz="1200">
              <a:solidFill>
                <a:srgbClr val="7F7F7F"/>
              </a:solidFill>
            </a:endParaRPr>
          </a:p>
          <a:p>
            <a:pPr marL="0" marR="0" lvl="0" indent="0" algn="l" rtl="0">
              <a:lnSpc>
                <a:spcPct val="2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70" name="Google Shape;1170;g113cb58de5a_13_117"/>
          <p:cNvSpPr/>
          <p:nvPr/>
        </p:nvSpPr>
        <p:spPr>
          <a:xfrm>
            <a:off x="5010559" y="3699978"/>
            <a:ext cx="1219200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fr-FR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fr-FR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71" name="Google Shape;1171;g113cb58de5a_13_117" descr="Résultat de recherche d'images pour &quot;logo température&quot;"/>
          <p:cNvSpPr/>
          <p:nvPr/>
        </p:nvSpPr>
        <p:spPr>
          <a:xfrm>
            <a:off x="155575" y="-1371600"/>
            <a:ext cx="2857500" cy="285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72" name="Google Shape;1172;g113cb58de5a_13_117"/>
          <p:cNvSpPr/>
          <p:nvPr/>
        </p:nvSpPr>
        <p:spPr>
          <a:xfrm>
            <a:off x="5089525" y="1781175"/>
            <a:ext cx="1219200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fr-FR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fr-FR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73" name="Google Shape;1173;g113cb58de5a_13_117"/>
          <p:cNvSpPr txBox="1"/>
          <p:nvPr/>
        </p:nvSpPr>
        <p:spPr>
          <a:xfrm>
            <a:off x="5536377" y="2876225"/>
            <a:ext cx="5190000" cy="2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fr-FR" sz="1300" b="1" i="0" u="none" strike="noStrike" cap="none">
                <a:solidFill>
                  <a:srgbClr val="6A79BA"/>
                </a:solidFill>
                <a:latin typeface="Arial"/>
                <a:ea typeface="Arial"/>
                <a:cs typeface="Arial"/>
                <a:sym typeface="Arial"/>
              </a:rPr>
              <a:t>Ce que l’on espère</a:t>
            </a:r>
            <a:r>
              <a:rPr lang="fr-FR" sz="1300" b="1">
                <a:solidFill>
                  <a:srgbClr val="6A79BA"/>
                </a:solidFill>
              </a:rPr>
              <a:t> obtenir à l’échelle régionale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74" name="Google Shape;1174;g113cb58de5a_13_117"/>
          <p:cNvSpPr/>
          <p:nvPr/>
        </p:nvSpPr>
        <p:spPr>
          <a:xfrm>
            <a:off x="5841175" y="3216700"/>
            <a:ext cx="5333700" cy="296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048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200"/>
              <a:buChar char="●"/>
            </a:pPr>
            <a:r>
              <a:rPr lang="fr-FR" sz="1200">
                <a:solidFill>
                  <a:srgbClr val="7F7F7F"/>
                </a:solidFill>
              </a:rPr>
              <a:t>Développement d’indicateurs permettant de caractériser l’état des peuplements d’oiseaux </a:t>
            </a:r>
            <a:endParaRPr sz="1200">
              <a:solidFill>
                <a:srgbClr val="7F7F7F"/>
              </a:solidFill>
            </a:endParaRPr>
          </a:p>
          <a:p>
            <a:pPr marL="457200" lvl="0" indent="-3048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200"/>
              <a:buChar char="●"/>
            </a:pPr>
            <a:r>
              <a:rPr lang="fr-FR" sz="1200">
                <a:solidFill>
                  <a:srgbClr val="7F7F7F"/>
                </a:solidFill>
              </a:rPr>
              <a:t>Une méta-analyse des oiseaux les plus communs à l’échelle Bretonne en relation avec l’habitat</a:t>
            </a:r>
            <a:endParaRPr sz="1200">
              <a:solidFill>
                <a:srgbClr val="7F7F7F"/>
              </a:solidFill>
            </a:endParaRPr>
          </a:p>
          <a:p>
            <a:pPr marL="457200" lvl="0" indent="-304800" algn="l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rgbClr val="7F7F7F"/>
              </a:buClr>
              <a:buSzPts val="1200"/>
              <a:buChar char="●"/>
            </a:pPr>
            <a:r>
              <a:rPr lang="fr-FR" sz="1200">
                <a:solidFill>
                  <a:srgbClr val="7F7F7F"/>
                </a:solidFill>
              </a:rPr>
              <a:t>Déterminer les potentiels d’espèces d’oiseaux pour les habitats</a:t>
            </a:r>
            <a:endParaRPr sz="1200">
              <a:solidFill>
                <a:srgbClr val="7F7F7F"/>
              </a:solidFill>
            </a:endParaRPr>
          </a:p>
          <a:p>
            <a:pPr marL="457200" lvl="0" indent="-304800" algn="l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rgbClr val="7F7F7F"/>
              </a:buClr>
              <a:buSzPts val="1200"/>
              <a:buChar char="●"/>
            </a:pPr>
            <a:r>
              <a:rPr lang="fr-FR" sz="1200">
                <a:solidFill>
                  <a:srgbClr val="7F7F7F"/>
                </a:solidFill>
              </a:rPr>
              <a:t>Participer à renseigner les tendances sur la biodiversité à des plus grands échelons </a:t>
            </a:r>
            <a:endParaRPr sz="1200">
              <a:solidFill>
                <a:srgbClr val="7F7F7F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9" name="Google Shape;1179;p4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8766" y="188322"/>
            <a:ext cx="11831997" cy="2688259"/>
          </a:xfrm>
          <a:prstGeom prst="rect">
            <a:avLst/>
          </a:prstGeom>
          <a:noFill/>
          <a:ln>
            <a:noFill/>
          </a:ln>
        </p:spPr>
      </p:pic>
      <p:sp>
        <p:nvSpPr>
          <p:cNvPr id="1180" name="Google Shape;1180;p49"/>
          <p:cNvSpPr/>
          <p:nvPr/>
        </p:nvSpPr>
        <p:spPr>
          <a:xfrm>
            <a:off x="178767" y="180000"/>
            <a:ext cx="11831998" cy="2692517"/>
          </a:xfrm>
          <a:prstGeom prst="rect">
            <a:avLst/>
          </a:prstGeom>
          <a:gradFill>
            <a:gsLst>
              <a:gs pos="0">
                <a:srgbClr val="6A79BA">
                  <a:alpha val="80000"/>
                </a:srgbClr>
              </a:gs>
              <a:gs pos="46000">
                <a:srgbClr val="6A79BA">
                  <a:alpha val="80000"/>
                </a:srgbClr>
              </a:gs>
              <a:gs pos="100000">
                <a:srgbClr val="3DCAD8">
                  <a:alpha val="80000"/>
                </a:srgbClr>
              </a:gs>
            </a:gsLst>
            <a:lin ang="180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81" name="Google Shape;1181;p49"/>
          <p:cNvSpPr/>
          <p:nvPr/>
        </p:nvSpPr>
        <p:spPr>
          <a:xfrm>
            <a:off x="856344" y="2428140"/>
            <a:ext cx="10601093" cy="51835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fr-FR"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00000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182" name="Google Shape;1182;p49"/>
          <p:cNvCxnSpPr/>
          <p:nvPr/>
        </p:nvCxnSpPr>
        <p:spPr>
          <a:xfrm>
            <a:off x="11460480" y="6356350"/>
            <a:ext cx="0" cy="319052"/>
          </a:xfrm>
          <a:prstGeom prst="straightConnector1">
            <a:avLst/>
          </a:prstGeom>
          <a:noFill/>
          <a:ln w="28575" cap="flat" cmpd="sng">
            <a:solidFill>
              <a:srgbClr val="6A79BA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183" name="Google Shape;1183;p49"/>
          <p:cNvSpPr txBox="1"/>
          <p:nvPr/>
        </p:nvSpPr>
        <p:spPr>
          <a:xfrm>
            <a:off x="11493050" y="6323012"/>
            <a:ext cx="584649" cy="3857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fld id="{00000000-1234-1234-1234-123412341234}" type="slidenum">
              <a:rPr lang="fr-FR" sz="1600" b="0" i="0" u="none" strike="noStrike" cap="none">
                <a:solidFill>
                  <a:srgbClr val="6A79BA"/>
                </a:solidFill>
                <a:latin typeface="Arial"/>
                <a:ea typeface="Arial"/>
                <a:cs typeface="Arial"/>
                <a:sym typeface="Arial"/>
              </a:rPr>
              <a:t>65</a:t>
            </a:fld>
            <a:endParaRPr sz="1600" b="0" i="0" u="none" strike="noStrike" cap="none">
              <a:solidFill>
                <a:srgbClr val="6A79BA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84" name="Google Shape;1184;p4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77405" y="5847622"/>
            <a:ext cx="1167921" cy="819881"/>
          </a:xfrm>
          <a:prstGeom prst="rect">
            <a:avLst/>
          </a:prstGeom>
          <a:noFill/>
          <a:ln>
            <a:noFill/>
          </a:ln>
        </p:spPr>
      </p:pic>
      <p:sp>
        <p:nvSpPr>
          <p:cNvPr id="1185" name="Google Shape;1185;p49"/>
          <p:cNvSpPr txBox="1"/>
          <p:nvPr/>
        </p:nvSpPr>
        <p:spPr>
          <a:xfrm>
            <a:off x="303016" y="2881807"/>
            <a:ext cx="3932399" cy="3924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fr-FR" sz="1300" b="1" i="0" u="none" strike="noStrike" cap="none">
                <a:solidFill>
                  <a:srgbClr val="6A79BA"/>
                </a:solidFill>
                <a:latin typeface="Arial"/>
                <a:ea typeface="Arial"/>
                <a:cs typeface="Arial"/>
                <a:sym typeface="Arial"/>
              </a:rPr>
              <a:t>Ce qui sera utilisé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6" name="Google Shape;1186;p49"/>
          <p:cNvSpPr/>
          <p:nvPr/>
        </p:nvSpPr>
        <p:spPr>
          <a:xfrm>
            <a:off x="303016" y="3421086"/>
            <a:ext cx="5333830" cy="13289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Arial"/>
              <a:buChar char="•"/>
            </a:pPr>
            <a:r>
              <a:rPr lang="fr-FR" sz="1200" b="0" i="0" u="none" strike="noStrike" cap="none" dirty="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Les données serviront à alimenter les données de l’observatoire de l’avifaune.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09550" algn="l" rtl="0">
              <a:lnSpc>
                <a:spcPct val="2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sz="1200" b="0" i="0" u="none" strike="noStrike" cap="none" dirty="0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095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sz="1200" b="0" i="0" u="none" strike="noStrike" cap="none" dirty="0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7" name="Google Shape;1187;p49"/>
          <p:cNvSpPr/>
          <p:nvPr/>
        </p:nvSpPr>
        <p:spPr>
          <a:xfrm>
            <a:off x="5010559" y="3699978"/>
            <a:ext cx="1219200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fr-FR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fr-FR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8" name="Google Shape;1188;p49" descr="Résultat de recherche d'images pour &quot;logo température&quot;"/>
          <p:cNvSpPr/>
          <p:nvPr/>
        </p:nvSpPr>
        <p:spPr>
          <a:xfrm>
            <a:off x="155575" y="-1371600"/>
            <a:ext cx="2857500" cy="285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89" name="Google Shape;1189;p49"/>
          <p:cNvSpPr/>
          <p:nvPr/>
        </p:nvSpPr>
        <p:spPr>
          <a:xfrm>
            <a:off x="5089525" y="1781175"/>
            <a:ext cx="1219200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fr-FR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fr-FR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0" name="Google Shape;1190;p49"/>
          <p:cNvSpPr txBox="1"/>
          <p:nvPr/>
        </p:nvSpPr>
        <p:spPr>
          <a:xfrm>
            <a:off x="6301916" y="2874685"/>
            <a:ext cx="3932399" cy="3613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fr-FR" sz="1300" b="1" i="0" u="none" strike="noStrike" cap="none">
                <a:solidFill>
                  <a:srgbClr val="6A79BA"/>
                </a:solidFill>
                <a:latin typeface="Arial"/>
                <a:ea typeface="Arial"/>
                <a:cs typeface="Arial"/>
                <a:sym typeface="Arial"/>
              </a:rPr>
              <a:t>Ce qui est espéré à terme 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1" name="Google Shape;1191;p49"/>
          <p:cNvSpPr/>
          <p:nvPr/>
        </p:nvSpPr>
        <p:spPr>
          <a:xfrm>
            <a:off x="6301916" y="3429220"/>
            <a:ext cx="5333830" cy="6671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14000"/>
              </a:lnSpc>
              <a:spcBef>
                <a:spcPts val="120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Arial"/>
              <a:buChar char="•"/>
            </a:pPr>
            <a:r>
              <a:rPr lang="fr-FR" sz="1200" b="0" i="0" u="none" strike="noStrike" cap="none" dirty="0" smtClean="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Participer </a:t>
            </a:r>
            <a:r>
              <a:rPr lang="fr-FR" sz="1200" b="0" i="0" u="none" strike="noStrike" cap="none" dirty="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à renseigner les tendances sur la biodiversité à des plus grands échelons 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" name="Google Shape;1282;g11832a78dc5_0_5"/>
          <p:cNvSpPr/>
          <p:nvPr/>
        </p:nvSpPr>
        <p:spPr>
          <a:xfrm>
            <a:off x="4205675" y="906074"/>
            <a:ext cx="4428600" cy="1052575"/>
          </a:xfrm>
          <a:prstGeom prst="rect">
            <a:avLst/>
          </a:prstGeom>
          <a:noFill/>
          <a:ln w="571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6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" name="Google Shape;1283;g11832a78dc5_0_5"/>
          <p:cNvSpPr txBox="1"/>
          <p:nvPr/>
        </p:nvSpPr>
        <p:spPr>
          <a:xfrm>
            <a:off x="4283124" y="1004350"/>
            <a:ext cx="4180200" cy="9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fr-FR" sz="2800" dirty="0">
                <a:solidFill>
                  <a:schemeClr val="lt1"/>
                </a:solidFill>
              </a:rPr>
              <a:t>Valorisation des données</a:t>
            </a:r>
            <a:endParaRPr dirty="0">
              <a:solidFill>
                <a:schemeClr val="dk1"/>
              </a:solidFill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dirty="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" name="Google Shape;1198;g11832a78dc5_0_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8766" y="188322"/>
            <a:ext cx="11831996" cy="2688259"/>
          </a:xfrm>
          <a:prstGeom prst="rect">
            <a:avLst/>
          </a:prstGeom>
          <a:noFill/>
          <a:ln>
            <a:noFill/>
          </a:ln>
        </p:spPr>
      </p:pic>
      <p:sp>
        <p:nvSpPr>
          <p:cNvPr id="1199" name="Google Shape;1199;g11832a78dc5_0_23"/>
          <p:cNvSpPr/>
          <p:nvPr/>
        </p:nvSpPr>
        <p:spPr>
          <a:xfrm>
            <a:off x="178767" y="180000"/>
            <a:ext cx="11832000" cy="2692500"/>
          </a:xfrm>
          <a:prstGeom prst="rect">
            <a:avLst/>
          </a:prstGeom>
          <a:gradFill>
            <a:gsLst>
              <a:gs pos="0">
                <a:srgbClr val="6A79BA">
                  <a:alpha val="80000"/>
                </a:srgbClr>
              </a:gs>
              <a:gs pos="46000">
                <a:srgbClr val="6A79BA">
                  <a:alpha val="80000"/>
                </a:srgbClr>
              </a:gs>
              <a:gs pos="100000">
                <a:srgbClr val="3DCAD8">
                  <a:alpha val="80000"/>
                </a:srgbClr>
              </a:gs>
            </a:gsLst>
            <a:lin ang="18000042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02" name="Google Shape;1202;g11832a78dc5_0_23"/>
          <p:cNvSpPr/>
          <p:nvPr/>
        </p:nvSpPr>
        <p:spPr>
          <a:xfrm>
            <a:off x="856344" y="2428140"/>
            <a:ext cx="10601100" cy="518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fr-FR"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00000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203" name="Google Shape;1203;g11832a78dc5_0_23"/>
          <p:cNvCxnSpPr/>
          <p:nvPr/>
        </p:nvCxnSpPr>
        <p:spPr>
          <a:xfrm>
            <a:off x="11460480" y="6356350"/>
            <a:ext cx="0" cy="319200"/>
          </a:xfrm>
          <a:prstGeom prst="straightConnector1">
            <a:avLst/>
          </a:prstGeom>
          <a:noFill/>
          <a:ln w="28575" cap="flat" cmpd="sng">
            <a:solidFill>
              <a:srgbClr val="6A79BA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204" name="Google Shape;1204;g11832a78dc5_0_23"/>
          <p:cNvSpPr txBox="1"/>
          <p:nvPr/>
        </p:nvSpPr>
        <p:spPr>
          <a:xfrm>
            <a:off x="11493050" y="6323012"/>
            <a:ext cx="584700" cy="3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fld id="{00000000-1234-1234-1234-123412341234}" type="slidenum">
              <a:rPr lang="fr-FR" sz="1600" b="0" i="0" u="none" strike="noStrike" cap="none">
                <a:solidFill>
                  <a:srgbClr val="6A79BA"/>
                </a:solidFill>
                <a:latin typeface="Arial"/>
                <a:ea typeface="Arial"/>
                <a:cs typeface="Arial"/>
                <a:sym typeface="Arial"/>
              </a:rPr>
              <a:t>66</a:t>
            </a:fld>
            <a:endParaRPr sz="1600" b="0" i="0" u="none" strike="noStrike" cap="none">
              <a:solidFill>
                <a:srgbClr val="6A79BA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05" name="Google Shape;1205;g11832a78dc5_0_2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77405" y="5847622"/>
            <a:ext cx="1167921" cy="819881"/>
          </a:xfrm>
          <a:prstGeom prst="rect">
            <a:avLst/>
          </a:prstGeom>
          <a:noFill/>
          <a:ln>
            <a:noFill/>
          </a:ln>
        </p:spPr>
      </p:pic>
      <p:sp>
        <p:nvSpPr>
          <p:cNvPr id="1206" name="Google Shape;1206;g11832a78dc5_0_23"/>
          <p:cNvSpPr txBox="1"/>
          <p:nvPr/>
        </p:nvSpPr>
        <p:spPr>
          <a:xfrm>
            <a:off x="912616" y="2881807"/>
            <a:ext cx="3932400" cy="2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fr-FR" sz="1300" b="1">
                <a:solidFill>
                  <a:srgbClr val="6A79BA"/>
                </a:solidFill>
              </a:rPr>
              <a:t>Pour l’observateur bénévole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07" name="Google Shape;1207;g11832a78dc5_0_23"/>
          <p:cNvSpPr/>
          <p:nvPr/>
        </p:nvSpPr>
        <p:spPr>
          <a:xfrm>
            <a:off x="760225" y="3216700"/>
            <a:ext cx="5333700" cy="22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0" marR="0" lvl="0" indent="-28575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Arial"/>
              <a:buChar char="•"/>
            </a:pPr>
            <a:r>
              <a:rPr lang="fr-FR" sz="1200">
                <a:solidFill>
                  <a:srgbClr val="7F7F7F"/>
                </a:solidFill>
              </a:rPr>
              <a:t>Un bilan récapitulatif de son ONCB comprenant : </a:t>
            </a:r>
            <a:endParaRPr sz="1200">
              <a:solidFill>
                <a:srgbClr val="7F7F7F"/>
              </a:solidFill>
            </a:endParaRPr>
          </a:p>
          <a:p>
            <a:pPr marL="914400" marR="0" lvl="1" indent="-3048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200"/>
              <a:buChar char="○"/>
            </a:pPr>
            <a:r>
              <a:rPr lang="fr-FR" sz="1200">
                <a:solidFill>
                  <a:srgbClr val="7F7F7F"/>
                </a:solidFill>
              </a:rPr>
              <a:t>Les cartes de répartition par espèce avec les territoires délimités</a:t>
            </a:r>
            <a:endParaRPr sz="1200">
              <a:solidFill>
                <a:srgbClr val="7F7F7F"/>
              </a:solidFill>
            </a:endParaRPr>
          </a:p>
          <a:p>
            <a:pPr marL="914400" marR="0" lvl="1" indent="-3048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200"/>
              <a:buChar char="○"/>
            </a:pPr>
            <a:r>
              <a:rPr lang="fr-FR" sz="1200">
                <a:solidFill>
                  <a:srgbClr val="7F7F7F"/>
                </a:solidFill>
              </a:rPr>
              <a:t>Les caractéristiques paysagères de la surface prospectée par l’observateur</a:t>
            </a:r>
            <a:endParaRPr sz="1200">
              <a:solidFill>
                <a:srgbClr val="7F7F7F"/>
              </a:solidFill>
            </a:endParaRPr>
          </a:p>
          <a:p>
            <a:pPr marL="914400" marR="0" lvl="1" indent="-3048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200"/>
              <a:buChar char="○"/>
            </a:pPr>
            <a:r>
              <a:rPr lang="fr-FR" sz="1200">
                <a:solidFill>
                  <a:srgbClr val="7F7F7F"/>
                </a:solidFill>
              </a:rPr>
              <a:t>Un tableau de synthèse (nombre de territoires théoriques, de contacts par passage, le statut des espèces recensées et les densités de peuplement estimées)</a:t>
            </a:r>
            <a:endParaRPr sz="1200">
              <a:solidFill>
                <a:srgbClr val="7F7F7F"/>
              </a:solidFill>
            </a:endParaRPr>
          </a:p>
          <a:p>
            <a:pPr marL="914400" marR="0" lvl="1" indent="-3048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200"/>
              <a:buChar char="○"/>
            </a:pPr>
            <a:r>
              <a:rPr lang="fr-FR" sz="1200">
                <a:solidFill>
                  <a:srgbClr val="7F7F7F"/>
                </a:solidFill>
              </a:rPr>
              <a:t>La probabilité de détection pour chaque espèce</a:t>
            </a:r>
            <a:endParaRPr sz="1200">
              <a:solidFill>
                <a:srgbClr val="7F7F7F"/>
              </a:solidFill>
            </a:endParaRPr>
          </a:p>
          <a:p>
            <a:pPr marL="0" marR="0" lvl="0" indent="0" algn="l" rtl="0">
              <a:lnSpc>
                <a:spcPct val="2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08" name="Google Shape;1208;g11832a78dc5_0_23"/>
          <p:cNvSpPr/>
          <p:nvPr/>
        </p:nvSpPr>
        <p:spPr>
          <a:xfrm>
            <a:off x="5010559" y="3699978"/>
            <a:ext cx="1219200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fr-FR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fr-FR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09" name="Google Shape;1209;g11832a78dc5_0_23" descr="Résultat de recherche d'images pour &quot;logo température&quot;"/>
          <p:cNvSpPr/>
          <p:nvPr/>
        </p:nvSpPr>
        <p:spPr>
          <a:xfrm>
            <a:off x="155575" y="-1371600"/>
            <a:ext cx="2857500" cy="285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10" name="Google Shape;1210;g11832a78dc5_0_23"/>
          <p:cNvSpPr/>
          <p:nvPr/>
        </p:nvSpPr>
        <p:spPr>
          <a:xfrm>
            <a:off x="5089525" y="1781175"/>
            <a:ext cx="1219200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fr-FR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fr-FR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13" name="Google Shape;1213;g11832a78dc5_0_23"/>
          <p:cNvSpPr/>
          <p:nvPr/>
        </p:nvSpPr>
        <p:spPr>
          <a:xfrm>
            <a:off x="822900" y="2752875"/>
            <a:ext cx="5333700" cy="3241500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282;g11832a78dc5_0_5"/>
          <p:cNvSpPr/>
          <p:nvPr/>
        </p:nvSpPr>
        <p:spPr>
          <a:xfrm>
            <a:off x="4205675" y="906074"/>
            <a:ext cx="4428600" cy="1052575"/>
          </a:xfrm>
          <a:prstGeom prst="rect">
            <a:avLst/>
          </a:prstGeom>
          <a:noFill/>
          <a:ln w="571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6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" name="Google Shape;1283;g11832a78dc5_0_5"/>
          <p:cNvSpPr txBox="1"/>
          <p:nvPr/>
        </p:nvSpPr>
        <p:spPr>
          <a:xfrm>
            <a:off x="4283124" y="1004350"/>
            <a:ext cx="4180200" cy="9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fr-FR" sz="2800" dirty="0">
                <a:solidFill>
                  <a:schemeClr val="lt1"/>
                </a:solidFill>
              </a:rPr>
              <a:t>Valorisation des données</a:t>
            </a:r>
            <a:endParaRPr dirty="0">
              <a:solidFill>
                <a:schemeClr val="dk1"/>
              </a:solidFill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dirty="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8" name="Google Shape;1218;g11817f1e899_4_107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139213" y="1495424"/>
            <a:ext cx="5468586" cy="386715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219" name="Google Shape;1219;g11817f1e899_4_1072"/>
          <p:cNvGraphicFramePr/>
          <p:nvPr/>
        </p:nvGraphicFramePr>
        <p:xfrm>
          <a:off x="584201" y="1700212"/>
          <a:ext cx="3000000" cy="3000000"/>
        </p:xfrm>
        <a:graphic>
          <a:graphicData uri="http://schemas.openxmlformats.org/drawingml/2006/table">
            <a:tbl>
              <a:tblPr>
                <a:noFill/>
                <a:tableStyleId>{4791BCB2-BC60-44B6-AE88-27A9003D460B}</a:tableStyleId>
              </a:tblPr>
              <a:tblGrid>
                <a:gridCol w="3494700"/>
                <a:gridCol w="1769450"/>
              </a:tblGrid>
              <a:tr h="2000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20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Site</a:t>
                      </a:r>
                      <a:endParaRPr/>
                    </a:p>
                  </a:txBody>
                  <a:tcPr marL="9525" marR="9525" marT="9525" marB="0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20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VU0011</a:t>
                      </a:r>
                      <a:endParaRPr/>
                    </a:p>
                  </a:txBody>
                  <a:tcPr marL="9525" marR="9525" marT="9525" marB="0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E1F2"/>
                    </a:solidFill>
                  </a:tcPr>
                </a:tc>
              </a:tr>
              <a:tr h="2620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20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Commune</a:t>
                      </a:r>
                      <a:endParaRPr/>
                    </a:p>
                  </a:txBody>
                  <a:tcPr marL="9525" marR="9525" marT="9525" marB="0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20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Plovan</a:t>
                      </a:r>
                      <a:endParaRPr/>
                    </a:p>
                  </a:txBody>
                  <a:tcPr marL="9525" marR="9525" marT="9525" marB="0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8CBAD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20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Lieu dit</a:t>
                      </a:r>
                      <a:endParaRPr/>
                    </a:p>
                  </a:txBody>
                  <a:tcPr marL="9525" marR="9525" marT="9525" marB="0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20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Lespurit Ellen</a:t>
                      </a:r>
                      <a:endParaRPr/>
                    </a:p>
                  </a:txBody>
                  <a:tcPr marL="9525" marR="9525" marT="9525" marB="0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20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Longitude centroïde</a:t>
                      </a:r>
                      <a:endParaRPr/>
                    </a:p>
                  </a:txBody>
                  <a:tcPr marL="9525" marR="9525" marT="9525" marB="0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20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159024,3426</a:t>
                      </a:r>
                      <a:endParaRPr/>
                    </a:p>
                  </a:txBody>
                  <a:tcPr marL="9525" marR="9525" marT="9525" marB="0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20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Latitude centro</a:t>
                      </a:r>
                      <a:r>
                        <a:rPr lang="fr-FR" sz="20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ï</a:t>
                      </a:r>
                      <a:r>
                        <a:rPr lang="fr-FR" sz="20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de</a:t>
                      </a:r>
                      <a:endParaRPr/>
                    </a:p>
                  </a:txBody>
                  <a:tcPr marL="9525" marR="9525" marT="9525" marB="0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20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6847124,027</a:t>
                      </a:r>
                      <a:endParaRPr/>
                    </a:p>
                  </a:txBody>
                  <a:tcPr marL="9525" marR="9525" marT="9525" marB="0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20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Zones protégées</a:t>
                      </a:r>
                      <a:endParaRPr/>
                    </a:p>
                  </a:txBody>
                  <a:tcPr marL="9525" marR="9525" marT="9525" marB="0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20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Non</a:t>
                      </a:r>
                      <a:endParaRPr/>
                    </a:p>
                  </a:txBody>
                  <a:tcPr marL="9525" marR="9525" marT="9525" marB="0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20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Observateur</a:t>
                      </a:r>
                      <a:endParaRPr/>
                    </a:p>
                  </a:txBody>
                  <a:tcPr marL="9525" marR="9525" marT="9525" marB="0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20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CORNEC SYLVIE</a:t>
                      </a:r>
                      <a:endParaRPr/>
                    </a:p>
                  </a:txBody>
                  <a:tcPr marL="9525" marR="9525" marT="9525" marB="0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20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Longueur du transect (en km)</a:t>
                      </a:r>
                      <a:endParaRPr/>
                    </a:p>
                  </a:txBody>
                  <a:tcPr marL="9525" marR="9525" marT="9525" marB="0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20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3,824</a:t>
                      </a:r>
                      <a:endParaRPr/>
                    </a:p>
                  </a:txBody>
                  <a:tcPr marL="9525" marR="9525" marT="9525" marB="0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20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Surface (en ha)</a:t>
                      </a:r>
                      <a:endParaRPr/>
                    </a:p>
                  </a:txBody>
                  <a:tcPr marL="9525" marR="9525" marT="9525" marB="0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20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118,4941</a:t>
                      </a:r>
                      <a:endParaRPr/>
                    </a:p>
                  </a:txBody>
                  <a:tcPr marL="9525" marR="9525" marT="9525" marB="0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20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Année du suivi</a:t>
                      </a:r>
                      <a:endParaRPr/>
                    </a:p>
                  </a:txBody>
                  <a:tcPr marL="9525" marR="9525" marT="9525" marB="0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20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2019</a:t>
                      </a:r>
                      <a:endParaRPr/>
                    </a:p>
                  </a:txBody>
                  <a:tcPr marL="9525" marR="9525" marT="9525" marB="0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20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Département</a:t>
                      </a:r>
                      <a:endParaRPr/>
                    </a:p>
                  </a:txBody>
                  <a:tcPr marL="9525" marR="9525" marT="9525" marB="0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20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29</a:t>
                      </a:r>
                      <a:endParaRPr/>
                    </a:p>
                  </a:txBody>
                  <a:tcPr marL="9525" marR="9525" marT="9525" marB="0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</a:tbl>
          </a:graphicData>
        </a:graphic>
      </p:graphicFrame>
      <p:sp>
        <p:nvSpPr>
          <p:cNvPr id="1220" name="Google Shape;1220;g11817f1e899_4_1072"/>
          <p:cNvSpPr txBox="1"/>
          <p:nvPr/>
        </p:nvSpPr>
        <p:spPr>
          <a:xfrm>
            <a:off x="2328862" y="161925"/>
            <a:ext cx="7534275" cy="461665"/>
          </a:xfrm>
          <a:prstGeom prst="rect">
            <a:avLst/>
          </a:prstGeom>
          <a:solidFill>
            <a:srgbClr val="BBD6EE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Informations et localisation</a:t>
            </a:r>
            <a:endParaRPr/>
          </a:p>
        </p:txBody>
      </p:sp>
      <p:sp>
        <p:nvSpPr>
          <p:cNvPr id="1221" name="Google Shape;1221;g11817f1e899_4_1072"/>
          <p:cNvSpPr txBox="1"/>
          <p:nvPr/>
        </p:nvSpPr>
        <p:spPr>
          <a:xfrm>
            <a:off x="6139213" y="1495424"/>
            <a:ext cx="132546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(IGN 2019)</a:t>
            </a:r>
            <a:endParaRPr/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6" name="Google Shape;1226;g11817f1e899_4_1079"/>
          <p:cNvSpPr txBox="1"/>
          <p:nvPr/>
        </p:nvSpPr>
        <p:spPr>
          <a:xfrm>
            <a:off x="2328862" y="161925"/>
            <a:ext cx="7534275" cy="461665"/>
          </a:xfrm>
          <a:prstGeom prst="rect">
            <a:avLst/>
          </a:prstGeom>
          <a:solidFill>
            <a:srgbClr val="BBD6EE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Orthophotographie avec tous les contacts</a:t>
            </a:r>
            <a:endParaRPr/>
          </a:p>
        </p:txBody>
      </p:sp>
      <p:sp>
        <p:nvSpPr>
          <p:cNvPr id="1227" name="Google Shape;1227;g11817f1e899_4_1079"/>
          <p:cNvSpPr txBox="1"/>
          <p:nvPr/>
        </p:nvSpPr>
        <p:spPr>
          <a:xfrm>
            <a:off x="3371849" y="623590"/>
            <a:ext cx="54483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Zone d’étude : Superficie de 200 m autour des contacts</a:t>
            </a:r>
            <a:endParaRPr/>
          </a:p>
        </p:txBody>
      </p:sp>
      <p:pic>
        <p:nvPicPr>
          <p:cNvPr id="1228" name="Google Shape;1228;g11817f1e899_4_107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0116" y="992922"/>
            <a:ext cx="7929946" cy="560771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9" name="Google Shape;1229;g11817f1e899_4_107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926117" y="2176472"/>
            <a:ext cx="4265883" cy="2505055"/>
          </a:xfrm>
          <a:prstGeom prst="rect">
            <a:avLst/>
          </a:prstGeom>
          <a:noFill/>
          <a:ln>
            <a:noFill/>
          </a:ln>
        </p:spPr>
      </p:pic>
      <p:sp>
        <p:nvSpPr>
          <p:cNvPr id="1230" name="Google Shape;1230;g11817f1e899_4_1079"/>
          <p:cNvSpPr txBox="1"/>
          <p:nvPr/>
        </p:nvSpPr>
        <p:spPr>
          <a:xfrm>
            <a:off x="9952962" y="4282265"/>
            <a:ext cx="13254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(IGN 2019)</a:t>
            </a:r>
            <a:endParaRPr/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5" name="Google Shape;1235;g11817f1e899_4_1087"/>
          <p:cNvSpPr txBox="1"/>
          <p:nvPr/>
        </p:nvSpPr>
        <p:spPr>
          <a:xfrm>
            <a:off x="2328862" y="161925"/>
            <a:ext cx="7534275" cy="461665"/>
          </a:xfrm>
          <a:prstGeom prst="rect">
            <a:avLst/>
          </a:prstGeom>
          <a:solidFill>
            <a:srgbClr val="BBD6EE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Cartes et proportions des habitats</a:t>
            </a:r>
            <a:endParaRPr/>
          </a:p>
        </p:txBody>
      </p:sp>
      <p:sp>
        <p:nvSpPr>
          <p:cNvPr id="1236" name="Google Shape;1236;g11817f1e899_4_1087"/>
          <p:cNvSpPr txBox="1"/>
          <p:nvPr/>
        </p:nvSpPr>
        <p:spPr>
          <a:xfrm>
            <a:off x="3371849" y="623590"/>
            <a:ext cx="54483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Zone d’étude : Superficie de 200 m autour des contacts</a:t>
            </a:r>
            <a:endParaRPr/>
          </a:p>
        </p:txBody>
      </p:sp>
      <p:pic>
        <p:nvPicPr>
          <p:cNvPr id="1237" name="Google Shape;1237;g11817f1e899_4_108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50837" y="992922"/>
            <a:ext cx="9090326" cy="5521040"/>
          </a:xfrm>
          <a:prstGeom prst="rect">
            <a:avLst/>
          </a:prstGeom>
          <a:noFill/>
          <a:ln>
            <a:noFill/>
          </a:ln>
        </p:spPr>
      </p:pic>
      <p:sp>
        <p:nvSpPr>
          <p:cNvPr id="1238" name="Google Shape;1238;g11817f1e899_4_1087"/>
          <p:cNvSpPr txBox="1"/>
          <p:nvPr/>
        </p:nvSpPr>
        <p:spPr>
          <a:xfrm>
            <a:off x="5889072" y="6428151"/>
            <a:ext cx="6302928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Source : Cartographie des grands types de végétation, CBNB 2019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Google Shape;103;g11817f1e899_4_7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8766" y="188322"/>
            <a:ext cx="11831997" cy="2688259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Google Shape;104;g11817f1e899_4_72"/>
          <p:cNvSpPr/>
          <p:nvPr/>
        </p:nvSpPr>
        <p:spPr>
          <a:xfrm>
            <a:off x="178767" y="180000"/>
            <a:ext cx="11831998" cy="2692517"/>
          </a:xfrm>
          <a:prstGeom prst="rect">
            <a:avLst/>
          </a:prstGeom>
          <a:gradFill>
            <a:gsLst>
              <a:gs pos="0">
                <a:srgbClr val="6A79BA">
                  <a:alpha val="80000"/>
                </a:srgbClr>
              </a:gs>
              <a:gs pos="46000">
                <a:srgbClr val="6A79BA">
                  <a:alpha val="80000"/>
                </a:srgbClr>
              </a:gs>
              <a:gs pos="100000">
                <a:srgbClr val="3DCAD8">
                  <a:alpha val="80000"/>
                </a:srgbClr>
              </a:gs>
            </a:gsLst>
            <a:lin ang="180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5" name="Google Shape;105;g11817f1e899_4_72"/>
          <p:cNvSpPr/>
          <p:nvPr/>
        </p:nvSpPr>
        <p:spPr>
          <a:xfrm>
            <a:off x="3556000" y="864389"/>
            <a:ext cx="5080000" cy="768467"/>
          </a:xfrm>
          <a:prstGeom prst="rect">
            <a:avLst/>
          </a:prstGeom>
          <a:noFill/>
          <a:ln w="571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6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6" name="Google Shape;106;g11817f1e899_4_72"/>
          <p:cNvSpPr txBox="1"/>
          <p:nvPr/>
        </p:nvSpPr>
        <p:spPr>
          <a:xfrm>
            <a:off x="0" y="980060"/>
            <a:ext cx="1219200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fr-FR" sz="2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Préparer son terrain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07" name="Google Shape;107;g11817f1e899_4_72"/>
          <p:cNvCxnSpPr/>
          <p:nvPr/>
        </p:nvCxnSpPr>
        <p:spPr>
          <a:xfrm>
            <a:off x="11460480" y="6356350"/>
            <a:ext cx="0" cy="319052"/>
          </a:xfrm>
          <a:prstGeom prst="straightConnector1">
            <a:avLst/>
          </a:prstGeom>
          <a:noFill/>
          <a:ln w="28575" cap="flat" cmpd="sng">
            <a:solidFill>
              <a:srgbClr val="6A79BA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08" name="Google Shape;108;g11817f1e899_4_72"/>
          <p:cNvSpPr txBox="1"/>
          <p:nvPr/>
        </p:nvSpPr>
        <p:spPr>
          <a:xfrm>
            <a:off x="11493050" y="6323012"/>
            <a:ext cx="584649" cy="3857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fld id="{00000000-1234-1234-1234-123412341234}" type="slidenum">
              <a:rPr lang="fr-FR" sz="1600" b="0" i="0" u="none" strike="noStrike" cap="none">
                <a:solidFill>
                  <a:srgbClr val="6A79BA"/>
                </a:solidFill>
                <a:latin typeface="Arial"/>
                <a:ea typeface="Arial"/>
                <a:cs typeface="Arial"/>
                <a:sym typeface="Arial"/>
              </a:rPr>
              <a:t>7</a:t>
            </a:fld>
            <a:endParaRPr sz="1600" b="0" i="0" u="none" strike="noStrike" cap="none">
              <a:solidFill>
                <a:srgbClr val="6A79BA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9" name="Google Shape;109;g11817f1e899_4_7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77405" y="5847622"/>
            <a:ext cx="1167921" cy="819881"/>
          </a:xfrm>
          <a:prstGeom prst="rect">
            <a:avLst/>
          </a:prstGeom>
          <a:noFill/>
          <a:ln>
            <a:noFill/>
          </a:ln>
        </p:spPr>
      </p:pic>
      <p:sp>
        <p:nvSpPr>
          <p:cNvPr id="110" name="Google Shape;110;g11817f1e899_4_72"/>
          <p:cNvSpPr txBox="1"/>
          <p:nvPr/>
        </p:nvSpPr>
        <p:spPr>
          <a:xfrm>
            <a:off x="292863" y="3294298"/>
            <a:ext cx="3932399" cy="3924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fr-FR" sz="1300" b="1" i="0" u="none" strike="noStrike" cap="none">
                <a:solidFill>
                  <a:srgbClr val="6A79BA"/>
                </a:solidFill>
                <a:latin typeface="Arial"/>
                <a:ea typeface="Arial"/>
                <a:cs typeface="Arial"/>
                <a:sym typeface="Arial"/>
              </a:rPr>
              <a:t>Consulter son coordinateur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" name="Google Shape;111;g11817f1e899_4_72"/>
          <p:cNvSpPr/>
          <p:nvPr/>
        </p:nvSpPr>
        <p:spPr>
          <a:xfrm>
            <a:off x="177405" y="3704262"/>
            <a:ext cx="4370954" cy="11486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0" marR="0" lvl="0" indent="-2857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Arial"/>
              <a:buChar char="•"/>
            </a:pPr>
            <a:r>
              <a:rPr lang="fr-FR" sz="12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Entrer en contact avec son coordinateur départemental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Arial"/>
              <a:buChar char="•"/>
            </a:pPr>
            <a:r>
              <a:rPr lang="fr-FR" sz="12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Trouver un secteur favorable à la prospection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fr-FR" sz="12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	« Nature ordinaire »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2" name="Google Shape;112;g11817f1e899_4_7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578205" y="3111763"/>
            <a:ext cx="5551755" cy="36522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g11817f1e899_4_7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570432" y="3111763"/>
            <a:ext cx="5592082" cy="36788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3" name="Google Shape;1243;g11817f1e899_4_1094"/>
          <p:cNvSpPr txBox="1"/>
          <p:nvPr/>
        </p:nvSpPr>
        <p:spPr>
          <a:xfrm>
            <a:off x="2328862" y="161925"/>
            <a:ext cx="7534275" cy="461665"/>
          </a:xfrm>
          <a:prstGeom prst="rect">
            <a:avLst/>
          </a:prstGeom>
          <a:solidFill>
            <a:srgbClr val="BBD6EE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Cartes et proportions des habitats</a:t>
            </a:r>
            <a:endParaRPr/>
          </a:p>
        </p:txBody>
      </p:sp>
      <p:sp>
        <p:nvSpPr>
          <p:cNvPr id="1244" name="Google Shape;1244;g11817f1e899_4_1094"/>
          <p:cNvSpPr txBox="1"/>
          <p:nvPr/>
        </p:nvSpPr>
        <p:spPr>
          <a:xfrm>
            <a:off x="3371849" y="623590"/>
            <a:ext cx="54483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Zone d’étude : Superficie de 200 m autour des contacts</a:t>
            </a:r>
            <a:endParaRPr/>
          </a:p>
        </p:txBody>
      </p:sp>
      <p:pic>
        <p:nvPicPr>
          <p:cNvPr id="1245" name="Google Shape;1245;g11817f1e899_4_109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50756" y="1376659"/>
            <a:ext cx="10090487" cy="4857751"/>
          </a:xfrm>
          <a:prstGeom prst="rect">
            <a:avLst/>
          </a:prstGeom>
          <a:noFill/>
          <a:ln>
            <a:noFill/>
          </a:ln>
        </p:spPr>
      </p:pic>
      <p:sp>
        <p:nvSpPr>
          <p:cNvPr id="1246" name="Google Shape;1246;g11817f1e899_4_1094"/>
          <p:cNvSpPr txBox="1"/>
          <p:nvPr/>
        </p:nvSpPr>
        <p:spPr>
          <a:xfrm>
            <a:off x="5889072" y="6428151"/>
            <a:ext cx="6302928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Source : Cartographie des grands types de végétation, CBNB 2019</a:t>
            </a:r>
            <a:endParaRPr/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1" name="Google Shape;1251;g11817f1e899_4_1101"/>
          <p:cNvSpPr txBox="1"/>
          <p:nvPr/>
        </p:nvSpPr>
        <p:spPr>
          <a:xfrm>
            <a:off x="2328862" y="161925"/>
            <a:ext cx="7534275" cy="461665"/>
          </a:xfrm>
          <a:prstGeom prst="rect">
            <a:avLst/>
          </a:prstGeom>
          <a:solidFill>
            <a:srgbClr val="BBD6EE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Tableau de synthèse</a:t>
            </a:r>
            <a:endParaRPr/>
          </a:p>
        </p:txBody>
      </p:sp>
      <p:graphicFrame>
        <p:nvGraphicFramePr>
          <p:cNvPr id="1252" name="Google Shape;1252;g11817f1e899_4_1101"/>
          <p:cNvGraphicFramePr/>
          <p:nvPr/>
        </p:nvGraphicFramePr>
        <p:xfrm>
          <a:off x="157161" y="835028"/>
          <a:ext cx="3000000" cy="3000000"/>
        </p:xfrm>
        <a:graphic>
          <a:graphicData uri="http://schemas.openxmlformats.org/drawingml/2006/table">
            <a:tbl>
              <a:tblPr>
                <a:noFill/>
                <a:tableStyleId>{4791BCB2-BC60-44B6-AE88-27A9003D460B}</a:tableStyleId>
              </a:tblPr>
              <a:tblGrid>
                <a:gridCol w="1726775"/>
                <a:gridCol w="2503800"/>
                <a:gridCol w="1233400"/>
                <a:gridCol w="456350"/>
                <a:gridCol w="456350"/>
                <a:gridCol w="456350"/>
                <a:gridCol w="2010450"/>
                <a:gridCol w="1578750"/>
                <a:gridCol w="1455425"/>
              </a:tblGrid>
              <a:tr h="1139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9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Espèce</a:t>
                      </a:r>
                      <a:endParaRPr/>
                    </a:p>
                  </a:txBody>
                  <a:tcPr marL="5425" marR="5425" marT="5425" marB="0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9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Nom scientifique</a:t>
                      </a:r>
                      <a:endParaRPr/>
                    </a:p>
                  </a:txBody>
                  <a:tcPr marL="5425" marR="5425" marT="542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9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Nombre de contacts</a:t>
                      </a:r>
                      <a:endParaRPr/>
                    </a:p>
                  </a:txBody>
                  <a:tcPr marL="5425" marR="5425" marT="5425" marB="0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9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P1</a:t>
                      </a:r>
                      <a:endParaRPr/>
                    </a:p>
                  </a:txBody>
                  <a:tcPr marL="5425" marR="5425" marT="542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9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P2</a:t>
                      </a:r>
                      <a:endParaRPr/>
                    </a:p>
                  </a:txBody>
                  <a:tcPr marL="5425" marR="5425" marT="542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9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P3</a:t>
                      </a:r>
                      <a:endParaRPr/>
                    </a:p>
                  </a:txBody>
                  <a:tcPr marL="5425" marR="5425" marT="542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9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Nombre de territoires théoriques</a:t>
                      </a:r>
                      <a:endParaRPr/>
                    </a:p>
                  </a:txBody>
                  <a:tcPr marL="5425" marR="5425" marT="542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9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Liste rouge Bretagne 2015</a:t>
                      </a:r>
                      <a:endParaRPr/>
                    </a:p>
                  </a:txBody>
                  <a:tcPr marL="5425" marR="5425" marT="5425" marB="0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9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Liste rouge France 2016</a:t>
                      </a:r>
                      <a:endParaRPr/>
                    </a:p>
                  </a:txBody>
                  <a:tcPr marL="5425" marR="5425" marT="542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1085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9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Accenteur mouchet</a:t>
                      </a:r>
                      <a:endParaRPr/>
                    </a:p>
                  </a:txBody>
                  <a:tcPr marL="5425" marR="5425" marT="5425" marB="0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9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Prunella modularis (Linnaeus, 1758)</a:t>
                      </a:r>
                      <a:endParaRPr/>
                    </a:p>
                  </a:txBody>
                  <a:tcPr marL="5425" marR="5425" marT="542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9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32</a:t>
                      </a:r>
                      <a:endParaRPr/>
                    </a:p>
                  </a:txBody>
                  <a:tcPr marL="5425" marR="5425" marT="5425" marB="0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9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17</a:t>
                      </a:r>
                      <a:endParaRPr/>
                    </a:p>
                  </a:txBody>
                  <a:tcPr marL="5425" marR="5425" marT="542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9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6</a:t>
                      </a:r>
                      <a:endParaRPr/>
                    </a:p>
                  </a:txBody>
                  <a:tcPr marL="5425" marR="5425" marT="542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9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9</a:t>
                      </a:r>
                      <a:endParaRPr/>
                    </a:p>
                  </a:txBody>
                  <a:tcPr marL="5425" marR="5425" marT="542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9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15</a:t>
                      </a:r>
                      <a:endParaRPr/>
                    </a:p>
                  </a:txBody>
                  <a:tcPr marL="5425" marR="5425" marT="542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9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LC</a:t>
                      </a:r>
                      <a:endParaRPr/>
                    </a:p>
                  </a:txBody>
                  <a:tcPr marL="5425" marR="5425" marT="5425" marB="0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9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LC</a:t>
                      </a:r>
                      <a:endParaRPr/>
                    </a:p>
                  </a:txBody>
                  <a:tcPr marL="5425" marR="5425" marT="542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C6E0B4"/>
                    </a:solidFill>
                  </a:tcPr>
                </a:tc>
              </a:tr>
              <a:tr h="1085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9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Bergeronnette grise</a:t>
                      </a:r>
                      <a:endParaRPr/>
                    </a:p>
                  </a:txBody>
                  <a:tcPr marL="5425" marR="5425" marT="5425" marB="0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9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Motacilla alba Linnaeus, 1758</a:t>
                      </a:r>
                      <a:endParaRPr/>
                    </a:p>
                  </a:txBody>
                  <a:tcPr marL="5425" marR="5425" marT="542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9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</a:t>
                      </a:r>
                      <a:endParaRPr/>
                    </a:p>
                  </a:txBody>
                  <a:tcPr marL="5425" marR="5425" marT="5425" marB="0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9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</a:t>
                      </a:r>
                      <a:endParaRPr/>
                    </a:p>
                  </a:txBody>
                  <a:tcPr marL="5425" marR="5425" marT="542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9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</a:t>
                      </a:r>
                      <a:endParaRPr/>
                    </a:p>
                  </a:txBody>
                  <a:tcPr marL="5425" marR="5425" marT="542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9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</a:t>
                      </a:r>
                      <a:endParaRPr/>
                    </a:p>
                  </a:txBody>
                  <a:tcPr marL="5425" marR="5425" marT="542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9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</a:t>
                      </a:r>
                      <a:endParaRPr/>
                    </a:p>
                  </a:txBody>
                  <a:tcPr marL="5425" marR="5425" marT="542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9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LC</a:t>
                      </a:r>
                      <a:endParaRPr/>
                    </a:p>
                  </a:txBody>
                  <a:tcPr marL="5425" marR="5425" marT="5425" marB="0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9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LC</a:t>
                      </a:r>
                      <a:endParaRPr/>
                    </a:p>
                  </a:txBody>
                  <a:tcPr marL="5425" marR="5425" marT="542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C6E0B4"/>
                    </a:solidFill>
                  </a:tcPr>
                </a:tc>
              </a:tr>
              <a:tr h="1085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9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Bouvreuil pivoine</a:t>
                      </a:r>
                      <a:endParaRPr/>
                    </a:p>
                  </a:txBody>
                  <a:tcPr marL="5425" marR="5425" marT="5425" marB="0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9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Pyrrhula pyrrhula (Linnaeus, 1758)</a:t>
                      </a:r>
                      <a:endParaRPr/>
                    </a:p>
                  </a:txBody>
                  <a:tcPr marL="5425" marR="5425" marT="542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9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</a:t>
                      </a:r>
                      <a:endParaRPr/>
                    </a:p>
                  </a:txBody>
                  <a:tcPr marL="5425" marR="5425" marT="5425" marB="0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9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</a:t>
                      </a:r>
                      <a:endParaRPr/>
                    </a:p>
                  </a:txBody>
                  <a:tcPr marL="5425" marR="5425" marT="542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9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</a:t>
                      </a:r>
                      <a:endParaRPr/>
                    </a:p>
                  </a:txBody>
                  <a:tcPr marL="5425" marR="5425" marT="542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9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</a:t>
                      </a:r>
                      <a:endParaRPr/>
                    </a:p>
                  </a:txBody>
                  <a:tcPr marL="5425" marR="5425" marT="542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9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</a:t>
                      </a:r>
                      <a:endParaRPr/>
                    </a:p>
                  </a:txBody>
                  <a:tcPr marL="5425" marR="5425" marT="542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9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VU</a:t>
                      </a:r>
                      <a:endParaRPr/>
                    </a:p>
                  </a:txBody>
                  <a:tcPr marL="5425" marR="5425" marT="5425" marB="0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9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VU</a:t>
                      </a:r>
                      <a:endParaRPr/>
                    </a:p>
                  </a:txBody>
                  <a:tcPr marL="5425" marR="5425" marT="542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FFF2CC"/>
                    </a:solidFill>
                  </a:tcPr>
                </a:tc>
              </a:tr>
              <a:tr h="1085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9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Bruant jaune</a:t>
                      </a:r>
                      <a:endParaRPr/>
                    </a:p>
                  </a:txBody>
                  <a:tcPr marL="5425" marR="5425" marT="5425" marB="0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9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Emberiza citrinella Linnaeus, 1758</a:t>
                      </a:r>
                      <a:endParaRPr/>
                    </a:p>
                  </a:txBody>
                  <a:tcPr marL="5425" marR="5425" marT="542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9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</a:t>
                      </a:r>
                      <a:endParaRPr/>
                    </a:p>
                  </a:txBody>
                  <a:tcPr marL="5425" marR="5425" marT="5425" marB="0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9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</a:t>
                      </a:r>
                      <a:endParaRPr/>
                    </a:p>
                  </a:txBody>
                  <a:tcPr marL="5425" marR="5425" marT="542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9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</a:t>
                      </a:r>
                      <a:endParaRPr/>
                    </a:p>
                  </a:txBody>
                  <a:tcPr marL="5425" marR="5425" marT="542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9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</a:t>
                      </a:r>
                      <a:endParaRPr/>
                    </a:p>
                  </a:txBody>
                  <a:tcPr marL="5425" marR="5425" marT="542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9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</a:t>
                      </a:r>
                      <a:endParaRPr/>
                    </a:p>
                  </a:txBody>
                  <a:tcPr marL="5425" marR="5425" marT="542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9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NT</a:t>
                      </a:r>
                      <a:endParaRPr/>
                    </a:p>
                  </a:txBody>
                  <a:tcPr marL="5425" marR="5425" marT="5425" marB="0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9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VU</a:t>
                      </a:r>
                      <a:endParaRPr/>
                    </a:p>
                  </a:txBody>
                  <a:tcPr marL="5425" marR="5425" marT="542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FFF2CC"/>
                    </a:solidFill>
                  </a:tcPr>
                </a:tc>
              </a:tr>
              <a:tr h="1085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9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Bruant zizi</a:t>
                      </a:r>
                      <a:endParaRPr/>
                    </a:p>
                  </a:txBody>
                  <a:tcPr marL="5425" marR="5425" marT="5425" marB="0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9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Emberiza cirlus Linnaeus, 1758</a:t>
                      </a:r>
                      <a:endParaRPr/>
                    </a:p>
                  </a:txBody>
                  <a:tcPr marL="5425" marR="5425" marT="542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9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</a:t>
                      </a:r>
                      <a:endParaRPr/>
                    </a:p>
                  </a:txBody>
                  <a:tcPr marL="5425" marR="5425" marT="5425" marB="0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9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</a:t>
                      </a:r>
                      <a:endParaRPr/>
                    </a:p>
                  </a:txBody>
                  <a:tcPr marL="5425" marR="5425" marT="542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9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</a:t>
                      </a:r>
                      <a:endParaRPr/>
                    </a:p>
                  </a:txBody>
                  <a:tcPr marL="5425" marR="5425" marT="542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9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</a:t>
                      </a:r>
                      <a:endParaRPr/>
                    </a:p>
                  </a:txBody>
                  <a:tcPr marL="5425" marR="5425" marT="542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9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</a:t>
                      </a:r>
                      <a:endParaRPr/>
                    </a:p>
                  </a:txBody>
                  <a:tcPr marL="5425" marR="5425" marT="542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9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LC</a:t>
                      </a:r>
                      <a:endParaRPr/>
                    </a:p>
                  </a:txBody>
                  <a:tcPr marL="5425" marR="5425" marT="5425" marB="0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9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LC</a:t>
                      </a:r>
                      <a:endParaRPr/>
                    </a:p>
                  </a:txBody>
                  <a:tcPr marL="5425" marR="5425" marT="542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C6E0B4"/>
                    </a:solidFill>
                  </a:tcPr>
                </a:tc>
              </a:tr>
              <a:tr h="1085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9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Buse variable</a:t>
                      </a:r>
                      <a:endParaRPr/>
                    </a:p>
                  </a:txBody>
                  <a:tcPr marL="5425" marR="5425" marT="5425" marB="0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9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Buteo buteo (Linnaeus, 1758)</a:t>
                      </a:r>
                      <a:endParaRPr/>
                    </a:p>
                  </a:txBody>
                  <a:tcPr marL="5425" marR="5425" marT="542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9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</a:t>
                      </a:r>
                      <a:endParaRPr/>
                    </a:p>
                  </a:txBody>
                  <a:tcPr marL="5425" marR="5425" marT="5425" marB="0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9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</a:t>
                      </a:r>
                      <a:endParaRPr/>
                    </a:p>
                  </a:txBody>
                  <a:tcPr marL="5425" marR="5425" marT="542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9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</a:t>
                      </a:r>
                      <a:endParaRPr/>
                    </a:p>
                  </a:txBody>
                  <a:tcPr marL="5425" marR="5425" marT="542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9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</a:t>
                      </a:r>
                      <a:endParaRPr/>
                    </a:p>
                  </a:txBody>
                  <a:tcPr marL="5425" marR="5425" marT="542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9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NA</a:t>
                      </a:r>
                      <a:endParaRPr/>
                    </a:p>
                  </a:txBody>
                  <a:tcPr marL="5425" marR="5425" marT="542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9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LC</a:t>
                      </a:r>
                      <a:endParaRPr/>
                    </a:p>
                  </a:txBody>
                  <a:tcPr marL="5425" marR="5425" marT="5425" marB="0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9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LC</a:t>
                      </a:r>
                      <a:endParaRPr/>
                    </a:p>
                  </a:txBody>
                  <a:tcPr marL="5425" marR="5425" marT="542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C6E0B4"/>
                    </a:solidFill>
                  </a:tcPr>
                </a:tc>
              </a:tr>
              <a:tr h="1085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9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Choucas des tours</a:t>
                      </a:r>
                      <a:endParaRPr/>
                    </a:p>
                  </a:txBody>
                  <a:tcPr marL="5425" marR="5425" marT="5425" marB="0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9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Corvus monedula Linnaeus, 1758</a:t>
                      </a:r>
                      <a:endParaRPr/>
                    </a:p>
                  </a:txBody>
                  <a:tcPr marL="5425" marR="5425" marT="542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9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16</a:t>
                      </a:r>
                      <a:endParaRPr/>
                    </a:p>
                  </a:txBody>
                  <a:tcPr marL="5425" marR="5425" marT="5425" marB="0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9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</a:t>
                      </a:r>
                      <a:endParaRPr/>
                    </a:p>
                  </a:txBody>
                  <a:tcPr marL="5425" marR="5425" marT="542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9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7</a:t>
                      </a:r>
                      <a:endParaRPr/>
                    </a:p>
                  </a:txBody>
                  <a:tcPr marL="5425" marR="5425" marT="542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9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</a:t>
                      </a:r>
                      <a:endParaRPr/>
                    </a:p>
                  </a:txBody>
                  <a:tcPr marL="5425" marR="5425" marT="542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9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NA</a:t>
                      </a:r>
                      <a:endParaRPr/>
                    </a:p>
                  </a:txBody>
                  <a:tcPr marL="5425" marR="5425" marT="542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9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LC</a:t>
                      </a:r>
                      <a:endParaRPr/>
                    </a:p>
                  </a:txBody>
                  <a:tcPr marL="5425" marR="5425" marT="5425" marB="0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9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LC</a:t>
                      </a:r>
                      <a:endParaRPr/>
                    </a:p>
                  </a:txBody>
                  <a:tcPr marL="5425" marR="5425" marT="542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C6E0B4"/>
                    </a:solidFill>
                  </a:tcPr>
                </a:tc>
              </a:tr>
              <a:tr h="1085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9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Corbeau freux</a:t>
                      </a:r>
                      <a:endParaRPr/>
                    </a:p>
                  </a:txBody>
                  <a:tcPr marL="5425" marR="5425" marT="5425" marB="0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9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Corvus frugilegus Linnaeus, 1758</a:t>
                      </a:r>
                      <a:endParaRPr/>
                    </a:p>
                  </a:txBody>
                  <a:tcPr marL="5425" marR="5425" marT="542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9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</a:t>
                      </a:r>
                      <a:endParaRPr/>
                    </a:p>
                  </a:txBody>
                  <a:tcPr marL="5425" marR="5425" marT="5425" marB="0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9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</a:t>
                      </a:r>
                      <a:endParaRPr/>
                    </a:p>
                  </a:txBody>
                  <a:tcPr marL="5425" marR="5425" marT="542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9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</a:t>
                      </a:r>
                      <a:endParaRPr/>
                    </a:p>
                  </a:txBody>
                  <a:tcPr marL="5425" marR="5425" marT="542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9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</a:t>
                      </a:r>
                      <a:endParaRPr/>
                    </a:p>
                  </a:txBody>
                  <a:tcPr marL="5425" marR="5425" marT="542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9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NA</a:t>
                      </a:r>
                      <a:endParaRPr/>
                    </a:p>
                  </a:txBody>
                  <a:tcPr marL="5425" marR="5425" marT="542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9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LC</a:t>
                      </a:r>
                      <a:endParaRPr/>
                    </a:p>
                  </a:txBody>
                  <a:tcPr marL="5425" marR="5425" marT="5425" marB="0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9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LC</a:t>
                      </a:r>
                      <a:endParaRPr/>
                    </a:p>
                  </a:txBody>
                  <a:tcPr marL="5425" marR="5425" marT="542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C6E0B4"/>
                    </a:solidFill>
                  </a:tcPr>
                </a:tc>
              </a:tr>
              <a:tr h="1085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9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Corneille noire</a:t>
                      </a:r>
                      <a:endParaRPr/>
                    </a:p>
                  </a:txBody>
                  <a:tcPr marL="5425" marR="5425" marT="5425" marB="0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9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Corvus corone Linnaeus, 1758</a:t>
                      </a:r>
                      <a:endParaRPr/>
                    </a:p>
                  </a:txBody>
                  <a:tcPr marL="5425" marR="5425" marT="542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9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16</a:t>
                      </a:r>
                      <a:endParaRPr/>
                    </a:p>
                  </a:txBody>
                  <a:tcPr marL="5425" marR="5425" marT="5425" marB="0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9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6</a:t>
                      </a:r>
                      <a:endParaRPr/>
                    </a:p>
                  </a:txBody>
                  <a:tcPr marL="5425" marR="5425" marT="542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9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6</a:t>
                      </a:r>
                      <a:endParaRPr/>
                    </a:p>
                  </a:txBody>
                  <a:tcPr marL="5425" marR="5425" marT="542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9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</a:t>
                      </a:r>
                      <a:endParaRPr/>
                    </a:p>
                  </a:txBody>
                  <a:tcPr marL="5425" marR="5425" marT="542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9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NA</a:t>
                      </a:r>
                      <a:endParaRPr/>
                    </a:p>
                  </a:txBody>
                  <a:tcPr marL="5425" marR="5425" marT="542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9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LC</a:t>
                      </a:r>
                      <a:endParaRPr/>
                    </a:p>
                  </a:txBody>
                  <a:tcPr marL="5425" marR="5425" marT="5425" marB="0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9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LC</a:t>
                      </a:r>
                      <a:endParaRPr/>
                    </a:p>
                  </a:txBody>
                  <a:tcPr marL="5425" marR="5425" marT="542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C6E0B4"/>
                    </a:solidFill>
                  </a:tcPr>
                </a:tc>
              </a:tr>
              <a:tr h="1085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9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Etourneau sansonnet</a:t>
                      </a:r>
                      <a:endParaRPr/>
                    </a:p>
                  </a:txBody>
                  <a:tcPr marL="5425" marR="5425" marT="5425" marB="0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9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Sturnus vulgaris Linnaeus, 1758</a:t>
                      </a:r>
                      <a:endParaRPr/>
                    </a:p>
                  </a:txBody>
                  <a:tcPr marL="5425" marR="5425" marT="542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9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</a:t>
                      </a:r>
                      <a:endParaRPr/>
                    </a:p>
                  </a:txBody>
                  <a:tcPr marL="5425" marR="5425" marT="5425" marB="0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9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</a:t>
                      </a:r>
                      <a:endParaRPr/>
                    </a:p>
                  </a:txBody>
                  <a:tcPr marL="5425" marR="5425" marT="542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9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</a:t>
                      </a:r>
                      <a:endParaRPr/>
                    </a:p>
                  </a:txBody>
                  <a:tcPr marL="5425" marR="5425" marT="542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9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</a:t>
                      </a:r>
                      <a:endParaRPr/>
                    </a:p>
                  </a:txBody>
                  <a:tcPr marL="5425" marR="5425" marT="542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9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NA</a:t>
                      </a:r>
                      <a:endParaRPr/>
                    </a:p>
                  </a:txBody>
                  <a:tcPr marL="5425" marR="5425" marT="542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9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LC</a:t>
                      </a:r>
                      <a:endParaRPr/>
                    </a:p>
                  </a:txBody>
                  <a:tcPr marL="5425" marR="5425" marT="5425" marB="0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9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LC</a:t>
                      </a:r>
                      <a:endParaRPr/>
                    </a:p>
                  </a:txBody>
                  <a:tcPr marL="5425" marR="5425" marT="542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C6E0B4"/>
                    </a:solidFill>
                  </a:tcPr>
                </a:tc>
              </a:tr>
              <a:tr h="1085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9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Faucon crecerelle</a:t>
                      </a:r>
                      <a:endParaRPr/>
                    </a:p>
                  </a:txBody>
                  <a:tcPr marL="5425" marR="5425" marT="5425" marB="0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9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Falco tinnunculus Linnaeus, 1758</a:t>
                      </a:r>
                      <a:endParaRPr/>
                    </a:p>
                  </a:txBody>
                  <a:tcPr marL="5425" marR="5425" marT="542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9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</a:t>
                      </a:r>
                      <a:endParaRPr/>
                    </a:p>
                  </a:txBody>
                  <a:tcPr marL="5425" marR="5425" marT="5425" marB="0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9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</a:t>
                      </a:r>
                      <a:endParaRPr/>
                    </a:p>
                  </a:txBody>
                  <a:tcPr marL="5425" marR="5425" marT="542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9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</a:t>
                      </a:r>
                      <a:endParaRPr/>
                    </a:p>
                  </a:txBody>
                  <a:tcPr marL="5425" marR="5425" marT="542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9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</a:t>
                      </a:r>
                      <a:endParaRPr/>
                    </a:p>
                  </a:txBody>
                  <a:tcPr marL="5425" marR="5425" marT="542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9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NA</a:t>
                      </a:r>
                      <a:endParaRPr/>
                    </a:p>
                  </a:txBody>
                  <a:tcPr marL="5425" marR="5425" marT="542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9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LC</a:t>
                      </a:r>
                      <a:endParaRPr/>
                    </a:p>
                  </a:txBody>
                  <a:tcPr marL="5425" marR="5425" marT="5425" marB="0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9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NT</a:t>
                      </a:r>
                      <a:endParaRPr/>
                    </a:p>
                  </a:txBody>
                  <a:tcPr marL="5425" marR="5425" marT="542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E2EFDA"/>
                    </a:solidFill>
                  </a:tcPr>
                </a:tc>
              </a:tr>
              <a:tr h="1085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9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Fauvette à tête noire</a:t>
                      </a:r>
                      <a:endParaRPr/>
                    </a:p>
                  </a:txBody>
                  <a:tcPr marL="5425" marR="5425" marT="5425" marB="0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9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Sylvia atricapilla (Linnaeus, 1758)</a:t>
                      </a:r>
                      <a:endParaRPr/>
                    </a:p>
                  </a:txBody>
                  <a:tcPr marL="5425" marR="5425" marT="542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9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38</a:t>
                      </a:r>
                      <a:endParaRPr/>
                    </a:p>
                  </a:txBody>
                  <a:tcPr marL="5425" marR="5425" marT="5425" marB="0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9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12</a:t>
                      </a:r>
                      <a:endParaRPr/>
                    </a:p>
                  </a:txBody>
                  <a:tcPr marL="5425" marR="5425" marT="542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9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17</a:t>
                      </a:r>
                      <a:endParaRPr/>
                    </a:p>
                  </a:txBody>
                  <a:tcPr marL="5425" marR="5425" marT="542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9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9</a:t>
                      </a:r>
                      <a:endParaRPr/>
                    </a:p>
                  </a:txBody>
                  <a:tcPr marL="5425" marR="5425" marT="542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9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21</a:t>
                      </a:r>
                      <a:endParaRPr/>
                    </a:p>
                  </a:txBody>
                  <a:tcPr marL="5425" marR="5425" marT="542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9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LC</a:t>
                      </a:r>
                      <a:endParaRPr/>
                    </a:p>
                  </a:txBody>
                  <a:tcPr marL="5425" marR="5425" marT="5425" marB="0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9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LC</a:t>
                      </a:r>
                      <a:endParaRPr/>
                    </a:p>
                  </a:txBody>
                  <a:tcPr marL="5425" marR="5425" marT="542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C6E0B4"/>
                    </a:solidFill>
                  </a:tcPr>
                </a:tc>
              </a:tr>
              <a:tr h="1085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9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Fauvette des jardins</a:t>
                      </a:r>
                      <a:endParaRPr/>
                    </a:p>
                  </a:txBody>
                  <a:tcPr marL="5425" marR="5425" marT="5425" marB="0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9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Sylvia borin (Boddaert, 1783)</a:t>
                      </a:r>
                      <a:endParaRPr/>
                    </a:p>
                  </a:txBody>
                  <a:tcPr marL="5425" marR="5425" marT="542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9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6</a:t>
                      </a:r>
                      <a:endParaRPr/>
                    </a:p>
                  </a:txBody>
                  <a:tcPr marL="5425" marR="5425" marT="5425" marB="0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9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</a:t>
                      </a:r>
                      <a:endParaRPr/>
                    </a:p>
                  </a:txBody>
                  <a:tcPr marL="5425" marR="5425" marT="542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9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</a:t>
                      </a:r>
                      <a:endParaRPr/>
                    </a:p>
                  </a:txBody>
                  <a:tcPr marL="5425" marR="5425" marT="542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9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</a:t>
                      </a:r>
                      <a:endParaRPr/>
                    </a:p>
                  </a:txBody>
                  <a:tcPr marL="5425" marR="5425" marT="542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9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6</a:t>
                      </a:r>
                      <a:endParaRPr/>
                    </a:p>
                  </a:txBody>
                  <a:tcPr marL="5425" marR="5425" marT="542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9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LC</a:t>
                      </a:r>
                      <a:endParaRPr/>
                    </a:p>
                  </a:txBody>
                  <a:tcPr marL="5425" marR="5425" marT="5425" marB="0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9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NT</a:t>
                      </a:r>
                      <a:endParaRPr/>
                    </a:p>
                  </a:txBody>
                  <a:tcPr marL="5425" marR="5425" marT="542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E2EFDA"/>
                    </a:solidFill>
                  </a:tcPr>
                </a:tc>
              </a:tr>
              <a:tr h="1085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9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Geai des chênes</a:t>
                      </a:r>
                      <a:endParaRPr/>
                    </a:p>
                  </a:txBody>
                  <a:tcPr marL="5425" marR="5425" marT="5425" marB="0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9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Garrulus glandarius (Linnaeus, 1758)</a:t>
                      </a:r>
                      <a:endParaRPr/>
                    </a:p>
                  </a:txBody>
                  <a:tcPr marL="5425" marR="5425" marT="542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9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8</a:t>
                      </a:r>
                      <a:endParaRPr/>
                    </a:p>
                  </a:txBody>
                  <a:tcPr marL="5425" marR="5425" marT="5425" marB="0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9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</a:t>
                      </a:r>
                      <a:endParaRPr/>
                    </a:p>
                  </a:txBody>
                  <a:tcPr marL="5425" marR="5425" marT="542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9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</a:t>
                      </a:r>
                      <a:endParaRPr/>
                    </a:p>
                  </a:txBody>
                  <a:tcPr marL="5425" marR="5425" marT="542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9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</a:t>
                      </a:r>
                      <a:endParaRPr/>
                    </a:p>
                  </a:txBody>
                  <a:tcPr marL="5425" marR="5425" marT="542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9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NA</a:t>
                      </a:r>
                      <a:endParaRPr/>
                    </a:p>
                  </a:txBody>
                  <a:tcPr marL="5425" marR="5425" marT="542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9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LC</a:t>
                      </a:r>
                      <a:endParaRPr/>
                    </a:p>
                  </a:txBody>
                  <a:tcPr marL="5425" marR="5425" marT="5425" marB="0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9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LC</a:t>
                      </a:r>
                      <a:endParaRPr/>
                    </a:p>
                  </a:txBody>
                  <a:tcPr marL="5425" marR="5425" marT="542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C6E0B4"/>
                    </a:solidFill>
                  </a:tcPr>
                </a:tc>
              </a:tr>
              <a:tr h="1085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9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Grimpereau des jardins</a:t>
                      </a:r>
                      <a:endParaRPr/>
                    </a:p>
                  </a:txBody>
                  <a:tcPr marL="5425" marR="5425" marT="5425" marB="0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9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Certhia brachydactyla C.L. Brehm, 1820</a:t>
                      </a:r>
                      <a:endParaRPr/>
                    </a:p>
                  </a:txBody>
                  <a:tcPr marL="5425" marR="5425" marT="542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9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16</a:t>
                      </a:r>
                      <a:endParaRPr/>
                    </a:p>
                  </a:txBody>
                  <a:tcPr marL="5425" marR="5425" marT="5425" marB="0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9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</a:t>
                      </a:r>
                      <a:endParaRPr/>
                    </a:p>
                  </a:txBody>
                  <a:tcPr marL="5425" marR="5425" marT="542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9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</a:t>
                      </a:r>
                      <a:endParaRPr/>
                    </a:p>
                  </a:txBody>
                  <a:tcPr marL="5425" marR="5425" marT="542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9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11</a:t>
                      </a:r>
                      <a:endParaRPr/>
                    </a:p>
                  </a:txBody>
                  <a:tcPr marL="5425" marR="5425" marT="542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9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9</a:t>
                      </a:r>
                      <a:endParaRPr/>
                    </a:p>
                  </a:txBody>
                  <a:tcPr marL="5425" marR="5425" marT="542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9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LC</a:t>
                      </a:r>
                      <a:endParaRPr/>
                    </a:p>
                  </a:txBody>
                  <a:tcPr marL="5425" marR="5425" marT="5425" marB="0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9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LC</a:t>
                      </a:r>
                      <a:endParaRPr/>
                    </a:p>
                  </a:txBody>
                  <a:tcPr marL="5425" marR="5425" marT="542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C6E0B4"/>
                    </a:solidFill>
                  </a:tcPr>
                </a:tc>
              </a:tr>
              <a:tr h="1085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9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Grive draine</a:t>
                      </a:r>
                      <a:endParaRPr/>
                    </a:p>
                  </a:txBody>
                  <a:tcPr marL="5425" marR="5425" marT="5425" marB="0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9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Turdus viscivorus Linnaeus, 1758</a:t>
                      </a:r>
                      <a:endParaRPr/>
                    </a:p>
                  </a:txBody>
                  <a:tcPr marL="5425" marR="5425" marT="542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9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</a:t>
                      </a:r>
                      <a:endParaRPr/>
                    </a:p>
                  </a:txBody>
                  <a:tcPr marL="5425" marR="5425" marT="5425" marB="0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9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</a:t>
                      </a:r>
                      <a:endParaRPr/>
                    </a:p>
                  </a:txBody>
                  <a:tcPr marL="5425" marR="5425" marT="542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9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</a:t>
                      </a:r>
                      <a:endParaRPr/>
                    </a:p>
                  </a:txBody>
                  <a:tcPr marL="5425" marR="5425" marT="542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9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</a:t>
                      </a:r>
                      <a:endParaRPr/>
                    </a:p>
                  </a:txBody>
                  <a:tcPr marL="5425" marR="5425" marT="542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9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</a:t>
                      </a:r>
                      <a:endParaRPr/>
                    </a:p>
                  </a:txBody>
                  <a:tcPr marL="5425" marR="5425" marT="542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9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LC</a:t>
                      </a:r>
                      <a:endParaRPr/>
                    </a:p>
                  </a:txBody>
                  <a:tcPr marL="5425" marR="5425" marT="5425" marB="0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9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LC</a:t>
                      </a:r>
                      <a:endParaRPr/>
                    </a:p>
                  </a:txBody>
                  <a:tcPr marL="5425" marR="5425" marT="542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C6E0B4"/>
                    </a:solidFill>
                  </a:tcPr>
                </a:tc>
              </a:tr>
              <a:tr h="1085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9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Grive musicienne</a:t>
                      </a:r>
                      <a:endParaRPr/>
                    </a:p>
                  </a:txBody>
                  <a:tcPr marL="5425" marR="5425" marT="5425" marB="0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9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Turdus philomelos C. L. Brehm, 1831</a:t>
                      </a:r>
                      <a:endParaRPr/>
                    </a:p>
                  </a:txBody>
                  <a:tcPr marL="5425" marR="5425" marT="542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9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9</a:t>
                      </a:r>
                      <a:endParaRPr/>
                    </a:p>
                  </a:txBody>
                  <a:tcPr marL="5425" marR="5425" marT="5425" marB="0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9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</a:t>
                      </a:r>
                      <a:endParaRPr/>
                    </a:p>
                  </a:txBody>
                  <a:tcPr marL="5425" marR="5425" marT="542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9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</a:t>
                      </a:r>
                      <a:endParaRPr/>
                    </a:p>
                  </a:txBody>
                  <a:tcPr marL="5425" marR="5425" marT="542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9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</a:t>
                      </a:r>
                      <a:endParaRPr/>
                    </a:p>
                  </a:txBody>
                  <a:tcPr marL="5425" marR="5425" marT="542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9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6</a:t>
                      </a:r>
                      <a:endParaRPr/>
                    </a:p>
                  </a:txBody>
                  <a:tcPr marL="5425" marR="5425" marT="542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9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LC</a:t>
                      </a:r>
                      <a:endParaRPr/>
                    </a:p>
                  </a:txBody>
                  <a:tcPr marL="5425" marR="5425" marT="5425" marB="0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9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LC</a:t>
                      </a:r>
                      <a:endParaRPr/>
                    </a:p>
                  </a:txBody>
                  <a:tcPr marL="5425" marR="5425" marT="542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C6E0B4"/>
                    </a:solidFill>
                  </a:tcPr>
                </a:tc>
              </a:tr>
              <a:tr h="1085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9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Hirondelle rustique</a:t>
                      </a:r>
                      <a:endParaRPr/>
                    </a:p>
                  </a:txBody>
                  <a:tcPr marL="5425" marR="5425" marT="5425" marB="0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9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Hirundo rustica Linnaeus, 1758</a:t>
                      </a:r>
                      <a:endParaRPr/>
                    </a:p>
                  </a:txBody>
                  <a:tcPr marL="5425" marR="5425" marT="542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9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</a:t>
                      </a:r>
                      <a:endParaRPr/>
                    </a:p>
                  </a:txBody>
                  <a:tcPr marL="5425" marR="5425" marT="5425" marB="0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9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</a:t>
                      </a:r>
                      <a:endParaRPr/>
                    </a:p>
                  </a:txBody>
                  <a:tcPr marL="5425" marR="5425" marT="542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9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</a:t>
                      </a:r>
                      <a:endParaRPr/>
                    </a:p>
                  </a:txBody>
                  <a:tcPr marL="5425" marR="5425" marT="542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9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</a:t>
                      </a:r>
                      <a:endParaRPr/>
                    </a:p>
                  </a:txBody>
                  <a:tcPr marL="5425" marR="5425" marT="542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9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NA</a:t>
                      </a:r>
                      <a:endParaRPr/>
                    </a:p>
                  </a:txBody>
                  <a:tcPr marL="5425" marR="5425" marT="542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9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LC</a:t>
                      </a:r>
                      <a:endParaRPr/>
                    </a:p>
                  </a:txBody>
                  <a:tcPr marL="5425" marR="5425" marT="5425" marB="0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9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LC</a:t>
                      </a:r>
                      <a:endParaRPr/>
                    </a:p>
                  </a:txBody>
                  <a:tcPr marL="5425" marR="5425" marT="542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C6E0B4"/>
                    </a:solidFill>
                  </a:tcPr>
                </a:tc>
              </a:tr>
              <a:tr h="1085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9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Linotte melodieuse</a:t>
                      </a:r>
                      <a:endParaRPr/>
                    </a:p>
                  </a:txBody>
                  <a:tcPr marL="5425" marR="5425" marT="5425" marB="0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9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Carduelis cannabina (Linnaeus, 1758)</a:t>
                      </a:r>
                      <a:endParaRPr/>
                    </a:p>
                  </a:txBody>
                  <a:tcPr marL="5425" marR="5425" marT="542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9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</a:t>
                      </a:r>
                      <a:endParaRPr/>
                    </a:p>
                  </a:txBody>
                  <a:tcPr marL="5425" marR="5425" marT="5425" marB="0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9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</a:t>
                      </a:r>
                      <a:endParaRPr/>
                    </a:p>
                  </a:txBody>
                  <a:tcPr marL="5425" marR="5425" marT="542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9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</a:t>
                      </a:r>
                      <a:endParaRPr/>
                    </a:p>
                  </a:txBody>
                  <a:tcPr marL="5425" marR="5425" marT="542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9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</a:t>
                      </a:r>
                      <a:endParaRPr/>
                    </a:p>
                  </a:txBody>
                  <a:tcPr marL="5425" marR="5425" marT="542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9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</a:t>
                      </a:r>
                      <a:endParaRPr/>
                    </a:p>
                  </a:txBody>
                  <a:tcPr marL="5425" marR="5425" marT="542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9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LC</a:t>
                      </a:r>
                      <a:endParaRPr/>
                    </a:p>
                  </a:txBody>
                  <a:tcPr marL="5425" marR="5425" marT="5425" marB="0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9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VU</a:t>
                      </a:r>
                      <a:endParaRPr/>
                    </a:p>
                  </a:txBody>
                  <a:tcPr marL="5425" marR="5425" marT="542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FFF2CC"/>
                    </a:solidFill>
                  </a:tcPr>
                </a:tc>
              </a:tr>
              <a:tr h="1085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9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Merle noir</a:t>
                      </a:r>
                      <a:endParaRPr/>
                    </a:p>
                  </a:txBody>
                  <a:tcPr marL="5425" marR="5425" marT="5425" marB="0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9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Turdus merula Linnaeus, 1758</a:t>
                      </a:r>
                      <a:endParaRPr/>
                    </a:p>
                  </a:txBody>
                  <a:tcPr marL="5425" marR="5425" marT="542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9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34</a:t>
                      </a:r>
                      <a:endParaRPr/>
                    </a:p>
                  </a:txBody>
                  <a:tcPr marL="5425" marR="5425" marT="5425" marB="0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9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8</a:t>
                      </a:r>
                      <a:endParaRPr/>
                    </a:p>
                  </a:txBody>
                  <a:tcPr marL="5425" marR="5425" marT="542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9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12</a:t>
                      </a:r>
                      <a:endParaRPr/>
                    </a:p>
                  </a:txBody>
                  <a:tcPr marL="5425" marR="5425" marT="542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9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14</a:t>
                      </a:r>
                      <a:endParaRPr/>
                    </a:p>
                  </a:txBody>
                  <a:tcPr marL="5425" marR="5425" marT="542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9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17</a:t>
                      </a:r>
                      <a:endParaRPr/>
                    </a:p>
                  </a:txBody>
                  <a:tcPr marL="5425" marR="5425" marT="542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9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LC</a:t>
                      </a:r>
                      <a:endParaRPr/>
                    </a:p>
                  </a:txBody>
                  <a:tcPr marL="5425" marR="5425" marT="5425" marB="0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9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LC</a:t>
                      </a:r>
                      <a:endParaRPr/>
                    </a:p>
                  </a:txBody>
                  <a:tcPr marL="5425" marR="5425" marT="542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C6E0B4"/>
                    </a:solidFill>
                  </a:tcPr>
                </a:tc>
              </a:tr>
              <a:tr h="1085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9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Mesange à longue queue</a:t>
                      </a:r>
                      <a:endParaRPr/>
                    </a:p>
                  </a:txBody>
                  <a:tcPr marL="5425" marR="5425" marT="5425" marB="0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9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Aegithalos caudatus (Linnaeus, 1758)</a:t>
                      </a:r>
                      <a:endParaRPr/>
                    </a:p>
                  </a:txBody>
                  <a:tcPr marL="5425" marR="5425" marT="542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9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</a:t>
                      </a:r>
                      <a:endParaRPr/>
                    </a:p>
                  </a:txBody>
                  <a:tcPr marL="5425" marR="5425" marT="5425" marB="0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9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</a:t>
                      </a:r>
                      <a:endParaRPr/>
                    </a:p>
                  </a:txBody>
                  <a:tcPr marL="5425" marR="5425" marT="542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9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</a:t>
                      </a:r>
                      <a:endParaRPr/>
                    </a:p>
                  </a:txBody>
                  <a:tcPr marL="5425" marR="5425" marT="542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9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</a:t>
                      </a:r>
                      <a:endParaRPr/>
                    </a:p>
                  </a:txBody>
                  <a:tcPr marL="5425" marR="5425" marT="542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9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</a:t>
                      </a:r>
                      <a:endParaRPr/>
                    </a:p>
                  </a:txBody>
                  <a:tcPr marL="5425" marR="5425" marT="542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9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LC</a:t>
                      </a:r>
                      <a:endParaRPr/>
                    </a:p>
                  </a:txBody>
                  <a:tcPr marL="5425" marR="5425" marT="5425" marB="0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9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LC</a:t>
                      </a:r>
                      <a:endParaRPr/>
                    </a:p>
                  </a:txBody>
                  <a:tcPr marL="5425" marR="5425" marT="542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C6E0B4"/>
                    </a:solidFill>
                  </a:tcPr>
                </a:tc>
              </a:tr>
              <a:tr h="1085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9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Mesange bleue</a:t>
                      </a:r>
                      <a:endParaRPr/>
                    </a:p>
                  </a:txBody>
                  <a:tcPr marL="5425" marR="5425" marT="5425" marB="0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9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Parus caeruleus Linnaeus, 1758</a:t>
                      </a:r>
                      <a:endParaRPr/>
                    </a:p>
                  </a:txBody>
                  <a:tcPr marL="5425" marR="5425" marT="542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9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32</a:t>
                      </a:r>
                      <a:endParaRPr/>
                    </a:p>
                  </a:txBody>
                  <a:tcPr marL="5425" marR="5425" marT="5425" marB="0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9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12</a:t>
                      </a:r>
                      <a:endParaRPr/>
                    </a:p>
                  </a:txBody>
                  <a:tcPr marL="5425" marR="5425" marT="542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9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8</a:t>
                      </a:r>
                      <a:endParaRPr/>
                    </a:p>
                  </a:txBody>
                  <a:tcPr marL="5425" marR="5425" marT="542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9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12</a:t>
                      </a:r>
                      <a:endParaRPr/>
                    </a:p>
                  </a:txBody>
                  <a:tcPr marL="5425" marR="5425" marT="542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9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19</a:t>
                      </a:r>
                      <a:endParaRPr/>
                    </a:p>
                  </a:txBody>
                  <a:tcPr marL="5425" marR="5425" marT="542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9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LC</a:t>
                      </a:r>
                      <a:endParaRPr/>
                    </a:p>
                  </a:txBody>
                  <a:tcPr marL="5425" marR="5425" marT="5425" marB="0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9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LC</a:t>
                      </a:r>
                      <a:endParaRPr/>
                    </a:p>
                  </a:txBody>
                  <a:tcPr marL="5425" marR="5425" marT="542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C6E0B4"/>
                    </a:solidFill>
                  </a:tcPr>
                </a:tc>
              </a:tr>
              <a:tr h="1085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9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Mesange charbonnière</a:t>
                      </a:r>
                      <a:endParaRPr/>
                    </a:p>
                  </a:txBody>
                  <a:tcPr marL="5425" marR="5425" marT="5425" marB="0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9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Parus major Linnaeus, 1758</a:t>
                      </a:r>
                      <a:endParaRPr/>
                    </a:p>
                  </a:txBody>
                  <a:tcPr marL="5425" marR="5425" marT="542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9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35</a:t>
                      </a:r>
                      <a:endParaRPr/>
                    </a:p>
                  </a:txBody>
                  <a:tcPr marL="5425" marR="5425" marT="5425" marB="0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9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13</a:t>
                      </a:r>
                      <a:endParaRPr/>
                    </a:p>
                  </a:txBody>
                  <a:tcPr marL="5425" marR="5425" marT="542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9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9</a:t>
                      </a:r>
                      <a:endParaRPr/>
                    </a:p>
                  </a:txBody>
                  <a:tcPr marL="5425" marR="5425" marT="542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9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13</a:t>
                      </a:r>
                      <a:endParaRPr/>
                    </a:p>
                  </a:txBody>
                  <a:tcPr marL="5425" marR="5425" marT="542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9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20</a:t>
                      </a:r>
                      <a:endParaRPr/>
                    </a:p>
                  </a:txBody>
                  <a:tcPr marL="5425" marR="5425" marT="542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9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LC</a:t>
                      </a:r>
                      <a:endParaRPr/>
                    </a:p>
                  </a:txBody>
                  <a:tcPr marL="5425" marR="5425" marT="5425" marB="0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9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LC</a:t>
                      </a:r>
                      <a:endParaRPr/>
                    </a:p>
                  </a:txBody>
                  <a:tcPr marL="5425" marR="5425" marT="542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C6E0B4"/>
                    </a:solidFill>
                  </a:tcPr>
                </a:tc>
              </a:tr>
              <a:tr h="1085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9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Mesange huppee</a:t>
                      </a:r>
                      <a:endParaRPr/>
                    </a:p>
                  </a:txBody>
                  <a:tcPr marL="5425" marR="5425" marT="5425" marB="0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9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Parus cristatus Linnaeus, 1758</a:t>
                      </a:r>
                      <a:endParaRPr/>
                    </a:p>
                  </a:txBody>
                  <a:tcPr marL="5425" marR="5425" marT="542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9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</a:t>
                      </a:r>
                      <a:endParaRPr/>
                    </a:p>
                  </a:txBody>
                  <a:tcPr marL="5425" marR="5425" marT="5425" marB="0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9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</a:t>
                      </a:r>
                      <a:endParaRPr/>
                    </a:p>
                  </a:txBody>
                  <a:tcPr marL="5425" marR="5425" marT="542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9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</a:t>
                      </a:r>
                      <a:endParaRPr/>
                    </a:p>
                  </a:txBody>
                  <a:tcPr marL="5425" marR="5425" marT="542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9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</a:t>
                      </a:r>
                      <a:endParaRPr/>
                    </a:p>
                  </a:txBody>
                  <a:tcPr marL="5425" marR="5425" marT="542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9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</a:t>
                      </a:r>
                      <a:endParaRPr/>
                    </a:p>
                  </a:txBody>
                  <a:tcPr marL="5425" marR="5425" marT="542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9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LC</a:t>
                      </a:r>
                      <a:endParaRPr/>
                    </a:p>
                  </a:txBody>
                  <a:tcPr marL="5425" marR="5425" marT="5425" marB="0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9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LC</a:t>
                      </a:r>
                      <a:endParaRPr/>
                    </a:p>
                  </a:txBody>
                  <a:tcPr marL="5425" marR="5425" marT="542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C6E0B4"/>
                    </a:solidFill>
                  </a:tcPr>
                </a:tc>
              </a:tr>
              <a:tr h="1085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9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Moineau domestique</a:t>
                      </a:r>
                      <a:endParaRPr/>
                    </a:p>
                  </a:txBody>
                  <a:tcPr marL="5425" marR="5425" marT="5425" marB="0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9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Passer domesticus (Linnaeus, 1758)</a:t>
                      </a:r>
                      <a:endParaRPr/>
                    </a:p>
                  </a:txBody>
                  <a:tcPr marL="5425" marR="5425" marT="542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9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</a:t>
                      </a:r>
                      <a:endParaRPr/>
                    </a:p>
                  </a:txBody>
                  <a:tcPr marL="5425" marR="5425" marT="5425" marB="0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9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</a:t>
                      </a:r>
                      <a:endParaRPr/>
                    </a:p>
                  </a:txBody>
                  <a:tcPr marL="5425" marR="5425" marT="542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9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</a:t>
                      </a:r>
                      <a:endParaRPr/>
                    </a:p>
                  </a:txBody>
                  <a:tcPr marL="5425" marR="5425" marT="542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9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</a:t>
                      </a:r>
                      <a:endParaRPr/>
                    </a:p>
                  </a:txBody>
                  <a:tcPr marL="5425" marR="5425" marT="542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9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NA</a:t>
                      </a:r>
                      <a:endParaRPr/>
                    </a:p>
                  </a:txBody>
                  <a:tcPr marL="5425" marR="5425" marT="542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9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LC</a:t>
                      </a:r>
                      <a:endParaRPr/>
                    </a:p>
                  </a:txBody>
                  <a:tcPr marL="5425" marR="5425" marT="5425" marB="0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9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LC</a:t>
                      </a:r>
                      <a:endParaRPr/>
                    </a:p>
                  </a:txBody>
                  <a:tcPr marL="5425" marR="5425" marT="542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C6E0B4"/>
                    </a:solidFill>
                  </a:tcPr>
                </a:tc>
              </a:tr>
              <a:tr h="1085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9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Pic epeiche</a:t>
                      </a:r>
                      <a:endParaRPr/>
                    </a:p>
                  </a:txBody>
                  <a:tcPr marL="5425" marR="5425" marT="5425" marB="0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9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Dendrocopos major (Linnaeus, 1758)</a:t>
                      </a:r>
                      <a:endParaRPr/>
                    </a:p>
                  </a:txBody>
                  <a:tcPr marL="5425" marR="5425" marT="542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9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8</a:t>
                      </a:r>
                      <a:endParaRPr/>
                    </a:p>
                  </a:txBody>
                  <a:tcPr marL="5425" marR="5425" marT="5425" marB="0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9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</a:t>
                      </a:r>
                      <a:endParaRPr/>
                    </a:p>
                  </a:txBody>
                  <a:tcPr marL="5425" marR="5425" marT="542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9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</a:t>
                      </a:r>
                      <a:endParaRPr/>
                    </a:p>
                  </a:txBody>
                  <a:tcPr marL="5425" marR="5425" marT="542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9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</a:t>
                      </a:r>
                      <a:endParaRPr/>
                    </a:p>
                  </a:txBody>
                  <a:tcPr marL="5425" marR="5425" marT="542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9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NA</a:t>
                      </a:r>
                      <a:endParaRPr/>
                    </a:p>
                  </a:txBody>
                  <a:tcPr marL="5425" marR="5425" marT="542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9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LC</a:t>
                      </a:r>
                      <a:endParaRPr/>
                    </a:p>
                  </a:txBody>
                  <a:tcPr marL="5425" marR="5425" marT="5425" marB="0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9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LC</a:t>
                      </a:r>
                      <a:endParaRPr/>
                    </a:p>
                  </a:txBody>
                  <a:tcPr marL="5425" marR="5425" marT="542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C6E0B4"/>
                    </a:solidFill>
                  </a:tcPr>
                </a:tc>
              </a:tr>
              <a:tr h="1085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9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Pic epeichette</a:t>
                      </a:r>
                      <a:endParaRPr/>
                    </a:p>
                  </a:txBody>
                  <a:tcPr marL="5425" marR="5425" marT="5425" marB="0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9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Dendrocopos minor (Linnaeus, 1758)</a:t>
                      </a:r>
                      <a:endParaRPr/>
                    </a:p>
                  </a:txBody>
                  <a:tcPr marL="5425" marR="5425" marT="542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9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</a:t>
                      </a:r>
                      <a:endParaRPr/>
                    </a:p>
                  </a:txBody>
                  <a:tcPr marL="5425" marR="5425" marT="5425" marB="0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9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</a:t>
                      </a:r>
                      <a:endParaRPr/>
                    </a:p>
                  </a:txBody>
                  <a:tcPr marL="5425" marR="5425" marT="542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9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</a:t>
                      </a:r>
                      <a:endParaRPr/>
                    </a:p>
                  </a:txBody>
                  <a:tcPr marL="5425" marR="5425" marT="542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9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</a:t>
                      </a:r>
                      <a:endParaRPr/>
                    </a:p>
                  </a:txBody>
                  <a:tcPr marL="5425" marR="5425" marT="542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9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</a:t>
                      </a:r>
                      <a:endParaRPr/>
                    </a:p>
                  </a:txBody>
                  <a:tcPr marL="5425" marR="5425" marT="542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9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LC</a:t>
                      </a:r>
                      <a:endParaRPr/>
                    </a:p>
                  </a:txBody>
                  <a:tcPr marL="5425" marR="5425" marT="5425" marB="0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9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LC</a:t>
                      </a:r>
                      <a:endParaRPr/>
                    </a:p>
                  </a:txBody>
                  <a:tcPr marL="5425" marR="5425" marT="542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C6E0B4"/>
                    </a:solidFill>
                  </a:tcPr>
                </a:tc>
              </a:tr>
              <a:tr h="1085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9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Pic vert</a:t>
                      </a:r>
                      <a:endParaRPr/>
                    </a:p>
                  </a:txBody>
                  <a:tcPr marL="5425" marR="5425" marT="5425" marB="0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9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Picus viridis Linnaeus, 1758</a:t>
                      </a:r>
                      <a:endParaRPr/>
                    </a:p>
                  </a:txBody>
                  <a:tcPr marL="5425" marR="5425" marT="542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9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</a:t>
                      </a:r>
                      <a:endParaRPr/>
                    </a:p>
                  </a:txBody>
                  <a:tcPr marL="5425" marR="5425" marT="5425" marB="0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9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</a:t>
                      </a:r>
                      <a:endParaRPr/>
                    </a:p>
                  </a:txBody>
                  <a:tcPr marL="5425" marR="5425" marT="542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9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</a:t>
                      </a:r>
                      <a:endParaRPr/>
                    </a:p>
                  </a:txBody>
                  <a:tcPr marL="5425" marR="5425" marT="542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9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</a:t>
                      </a:r>
                      <a:endParaRPr/>
                    </a:p>
                  </a:txBody>
                  <a:tcPr marL="5425" marR="5425" marT="542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9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NA</a:t>
                      </a:r>
                      <a:endParaRPr/>
                    </a:p>
                  </a:txBody>
                  <a:tcPr marL="5425" marR="5425" marT="542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9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LC</a:t>
                      </a:r>
                      <a:endParaRPr/>
                    </a:p>
                  </a:txBody>
                  <a:tcPr marL="5425" marR="5425" marT="5425" marB="0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9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LC</a:t>
                      </a:r>
                      <a:endParaRPr/>
                    </a:p>
                  </a:txBody>
                  <a:tcPr marL="5425" marR="5425" marT="542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C6E0B4"/>
                    </a:solidFill>
                  </a:tcPr>
                </a:tc>
              </a:tr>
              <a:tr h="1085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9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Pie bavarde</a:t>
                      </a:r>
                      <a:endParaRPr/>
                    </a:p>
                  </a:txBody>
                  <a:tcPr marL="5425" marR="5425" marT="5425" marB="0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9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Pica pica (Linnaeus, 1758)</a:t>
                      </a:r>
                      <a:endParaRPr/>
                    </a:p>
                  </a:txBody>
                  <a:tcPr marL="5425" marR="5425" marT="542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9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</a:t>
                      </a:r>
                      <a:endParaRPr/>
                    </a:p>
                  </a:txBody>
                  <a:tcPr marL="5425" marR="5425" marT="5425" marB="0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9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</a:t>
                      </a:r>
                      <a:endParaRPr/>
                    </a:p>
                  </a:txBody>
                  <a:tcPr marL="5425" marR="5425" marT="542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9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</a:t>
                      </a:r>
                      <a:endParaRPr/>
                    </a:p>
                  </a:txBody>
                  <a:tcPr marL="5425" marR="5425" marT="542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9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</a:t>
                      </a:r>
                      <a:endParaRPr/>
                    </a:p>
                  </a:txBody>
                  <a:tcPr marL="5425" marR="5425" marT="542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9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NA</a:t>
                      </a:r>
                      <a:endParaRPr/>
                    </a:p>
                  </a:txBody>
                  <a:tcPr marL="5425" marR="5425" marT="542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9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LC</a:t>
                      </a:r>
                      <a:endParaRPr/>
                    </a:p>
                  </a:txBody>
                  <a:tcPr marL="5425" marR="5425" marT="5425" marB="0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9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LC</a:t>
                      </a:r>
                      <a:endParaRPr/>
                    </a:p>
                  </a:txBody>
                  <a:tcPr marL="5425" marR="5425" marT="542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C6E0B4"/>
                    </a:solidFill>
                  </a:tcPr>
                </a:tc>
              </a:tr>
              <a:tr h="1085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9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Pigeon ramier</a:t>
                      </a:r>
                      <a:endParaRPr/>
                    </a:p>
                  </a:txBody>
                  <a:tcPr marL="5425" marR="5425" marT="5425" marB="0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9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Columba palumbus Linnaeus, 1758</a:t>
                      </a:r>
                      <a:endParaRPr/>
                    </a:p>
                  </a:txBody>
                  <a:tcPr marL="5425" marR="5425" marT="542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9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41</a:t>
                      </a:r>
                      <a:endParaRPr/>
                    </a:p>
                  </a:txBody>
                  <a:tcPr marL="5425" marR="5425" marT="5425" marB="0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9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14</a:t>
                      </a:r>
                      <a:endParaRPr/>
                    </a:p>
                  </a:txBody>
                  <a:tcPr marL="5425" marR="5425" marT="542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9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10</a:t>
                      </a:r>
                      <a:endParaRPr/>
                    </a:p>
                  </a:txBody>
                  <a:tcPr marL="5425" marR="5425" marT="542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9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17</a:t>
                      </a:r>
                      <a:endParaRPr/>
                    </a:p>
                  </a:txBody>
                  <a:tcPr marL="5425" marR="5425" marT="542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9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8</a:t>
                      </a:r>
                      <a:endParaRPr/>
                    </a:p>
                  </a:txBody>
                  <a:tcPr marL="5425" marR="5425" marT="542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9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LC</a:t>
                      </a:r>
                      <a:endParaRPr/>
                    </a:p>
                  </a:txBody>
                  <a:tcPr marL="5425" marR="5425" marT="5425" marB="0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9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LC</a:t>
                      </a:r>
                      <a:endParaRPr/>
                    </a:p>
                  </a:txBody>
                  <a:tcPr marL="5425" marR="5425" marT="542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C6E0B4"/>
                    </a:solidFill>
                  </a:tcPr>
                </a:tc>
              </a:tr>
              <a:tr h="1085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9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Pinson des arbres</a:t>
                      </a:r>
                      <a:endParaRPr/>
                    </a:p>
                  </a:txBody>
                  <a:tcPr marL="5425" marR="5425" marT="5425" marB="0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9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Fringilla coelebs Linnaeus, 1758</a:t>
                      </a:r>
                      <a:endParaRPr/>
                    </a:p>
                  </a:txBody>
                  <a:tcPr marL="5425" marR="5425" marT="542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9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61</a:t>
                      </a:r>
                      <a:endParaRPr/>
                    </a:p>
                  </a:txBody>
                  <a:tcPr marL="5425" marR="5425" marT="5425" marB="0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9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15</a:t>
                      </a:r>
                      <a:endParaRPr/>
                    </a:p>
                  </a:txBody>
                  <a:tcPr marL="5425" marR="5425" marT="542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9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25</a:t>
                      </a:r>
                      <a:endParaRPr/>
                    </a:p>
                  </a:txBody>
                  <a:tcPr marL="5425" marR="5425" marT="542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9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21</a:t>
                      </a:r>
                      <a:endParaRPr/>
                    </a:p>
                  </a:txBody>
                  <a:tcPr marL="5425" marR="5425" marT="542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9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28</a:t>
                      </a:r>
                      <a:endParaRPr/>
                    </a:p>
                  </a:txBody>
                  <a:tcPr marL="5425" marR="5425" marT="542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9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LC</a:t>
                      </a:r>
                      <a:endParaRPr/>
                    </a:p>
                  </a:txBody>
                  <a:tcPr marL="5425" marR="5425" marT="5425" marB="0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9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LC</a:t>
                      </a:r>
                      <a:endParaRPr/>
                    </a:p>
                  </a:txBody>
                  <a:tcPr marL="5425" marR="5425" marT="542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C6E0B4"/>
                    </a:solidFill>
                  </a:tcPr>
                </a:tc>
              </a:tr>
              <a:tr h="1085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9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Pipit des arbres</a:t>
                      </a:r>
                      <a:endParaRPr/>
                    </a:p>
                  </a:txBody>
                  <a:tcPr marL="5425" marR="5425" marT="5425" marB="0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9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Anthus trivialis (Linnaeus, 1758)</a:t>
                      </a:r>
                      <a:endParaRPr/>
                    </a:p>
                  </a:txBody>
                  <a:tcPr marL="5425" marR="5425" marT="542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9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</a:t>
                      </a:r>
                      <a:endParaRPr/>
                    </a:p>
                  </a:txBody>
                  <a:tcPr marL="5425" marR="5425" marT="5425" marB="0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9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</a:t>
                      </a:r>
                      <a:endParaRPr/>
                    </a:p>
                  </a:txBody>
                  <a:tcPr marL="5425" marR="5425" marT="542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9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</a:t>
                      </a:r>
                      <a:endParaRPr/>
                    </a:p>
                  </a:txBody>
                  <a:tcPr marL="5425" marR="5425" marT="542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9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</a:t>
                      </a:r>
                      <a:endParaRPr/>
                    </a:p>
                  </a:txBody>
                  <a:tcPr marL="5425" marR="5425" marT="542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9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</a:t>
                      </a:r>
                      <a:endParaRPr/>
                    </a:p>
                  </a:txBody>
                  <a:tcPr marL="5425" marR="5425" marT="542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9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LC</a:t>
                      </a:r>
                      <a:endParaRPr/>
                    </a:p>
                  </a:txBody>
                  <a:tcPr marL="5425" marR="5425" marT="5425" marB="0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9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LC</a:t>
                      </a:r>
                      <a:endParaRPr/>
                    </a:p>
                  </a:txBody>
                  <a:tcPr marL="5425" marR="5425" marT="542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C6E0B4"/>
                    </a:solidFill>
                  </a:tcPr>
                </a:tc>
              </a:tr>
              <a:tr h="1085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9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Pouillot veloce</a:t>
                      </a:r>
                      <a:endParaRPr/>
                    </a:p>
                  </a:txBody>
                  <a:tcPr marL="5425" marR="5425" marT="5425" marB="0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9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Phylloscopus collybita (Vieillot, 1887)</a:t>
                      </a:r>
                      <a:endParaRPr/>
                    </a:p>
                  </a:txBody>
                  <a:tcPr marL="5425" marR="5425" marT="542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9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86</a:t>
                      </a:r>
                      <a:endParaRPr/>
                    </a:p>
                  </a:txBody>
                  <a:tcPr marL="5425" marR="5425" marT="5425" marB="0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9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45</a:t>
                      </a:r>
                      <a:endParaRPr/>
                    </a:p>
                  </a:txBody>
                  <a:tcPr marL="5425" marR="5425" marT="542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9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16</a:t>
                      </a:r>
                      <a:endParaRPr/>
                    </a:p>
                  </a:txBody>
                  <a:tcPr marL="5425" marR="5425" marT="542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9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25</a:t>
                      </a:r>
                      <a:endParaRPr/>
                    </a:p>
                  </a:txBody>
                  <a:tcPr marL="5425" marR="5425" marT="542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9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34</a:t>
                      </a:r>
                      <a:endParaRPr/>
                    </a:p>
                  </a:txBody>
                  <a:tcPr marL="5425" marR="5425" marT="542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9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LC</a:t>
                      </a:r>
                      <a:endParaRPr/>
                    </a:p>
                  </a:txBody>
                  <a:tcPr marL="5425" marR="5425" marT="5425" marB="0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9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LC</a:t>
                      </a:r>
                      <a:endParaRPr/>
                    </a:p>
                  </a:txBody>
                  <a:tcPr marL="5425" marR="5425" marT="542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C6E0B4"/>
                    </a:solidFill>
                  </a:tcPr>
                </a:tc>
              </a:tr>
              <a:tr h="1085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9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Roitelet à triple bandeau</a:t>
                      </a:r>
                      <a:endParaRPr/>
                    </a:p>
                  </a:txBody>
                  <a:tcPr marL="5425" marR="5425" marT="5425" marB="0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9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Regulus ignicapilla (Temminck, 1820)</a:t>
                      </a:r>
                      <a:endParaRPr/>
                    </a:p>
                  </a:txBody>
                  <a:tcPr marL="5425" marR="5425" marT="542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9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43</a:t>
                      </a:r>
                      <a:endParaRPr/>
                    </a:p>
                  </a:txBody>
                  <a:tcPr marL="5425" marR="5425" marT="5425" marB="0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9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18</a:t>
                      </a:r>
                      <a:endParaRPr/>
                    </a:p>
                  </a:txBody>
                  <a:tcPr marL="5425" marR="5425" marT="542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9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16</a:t>
                      </a:r>
                      <a:endParaRPr/>
                    </a:p>
                  </a:txBody>
                  <a:tcPr marL="5425" marR="5425" marT="542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9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9</a:t>
                      </a:r>
                      <a:endParaRPr/>
                    </a:p>
                  </a:txBody>
                  <a:tcPr marL="5425" marR="5425" marT="542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9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22</a:t>
                      </a:r>
                      <a:endParaRPr/>
                    </a:p>
                  </a:txBody>
                  <a:tcPr marL="5425" marR="5425" marT="542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9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LC</a:t>
                      </a:r>
                      <a:endParaRPr/>
                    </a:p>
                  </a:txBody>
                  <a:tcPr marL="5425" marR="5425" marT="5425" marB="0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9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LC</a:t>
                      </a:r>
                      <a:endParaRPr/>
                    </a:p>
                  </a:txBody>
                  <a:tcPr marL="5425" marR="5425" marT="542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C6E0B4"/>
                    </a:solidFill>
                  </a:tcPr>
                </a:tc>
              </a:tr>
              <a:tr h="1085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9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Rougegorge familier</a:t>
                      </a:r>
                      <a:endParaRPr/>
                    </a:p>
                  </a:txBody>
                  <a:tcPr marL="5425" marR="5425" marT="5425" marB="0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9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Erithacus rubecula (Linnaeus, 1758)</a:t>
                      </a:r>
                      <a:endParaRPr/>
                    </a:p>
                  </a:txBody>
                  <a:tcPr marL="5425" marR="5425" marT="542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9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35</a:t>
                      </a:r>
                      <a:endParaRPr/>
                    </a:p>
                  </a:txBody>
                  <a:tcPr marL="5425" marR="5425" marT="5425" marB="0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9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9</a:t>
                      </a:r>
                      <a:endParaRPr/>
                    </a:p>
                  </a:txBody>
                  <a:tcPr marL="5425" marR="5425" marT="542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9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18</a:t>
                      </a:r>
                      <a:endParaRPr/>
                    </a:p>
                  </a:txBody>
                  <a:tcPr marL="5425" marR="5425" marT="542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9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8</a:t>
                      </a:r>
                      <a:endParaRPr/>
                    </a:p>
                  </a:txBody>
                  <a:tcPr marL="5425" marR="5425" marT="542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9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21</a:t>
                      </a:r>
                      <a:endParaRPr/>
                    </a:p>
                  </a:txBody>
                  <a:tcPr marL="5425" marR="5425" marT="542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9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LC</a:t>
                      </a:r>
                      <a:endParaRPr/>
                    </a:p>
                  </a:txBody>
                  <a:tcPr marL="5425" marR="5425" marT="5425" marB="0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9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LC</a:t>
                      </a:r>
                      <a:endParaRPr/>
                    </a:p>
                  </a:txBody>
                  <a:tcPr marL="5425" marR="5425" marT="542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C6E0B4"/>
                    </a:solidFill>
                  </a:tcPr>
                </a:tc>
              </a:tr>
              <a:tr h="1085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9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Tourterelle des bois</a:t>
                      </a:r>
                      <a:endParaRPr/>
                    </a:p>
                  </a:txBody>
                  <a:tcPr marL="5425" marR="5425" marT="5425" marB="0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9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Streptopelia turtur (Linnaeus, 1758)</a:t>
                      </a:r>
                      <a:endParaRPr/>
                    </a:p>
                  </a:txBody>
                  <a:tcPr marL="5425" marR="5425" marT="542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9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</a:t>
                      </a:r>
                      <a:endParaRPr/>
                    </a:p>
                  </a:txBody>
                  <a:tcPr marL="5425" marR="5425" marT="5425" marB="0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9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</a:t>
                      </a:r>
                      <a:endParaRPr/>
                    </a:p>
                  </a:txBody>
                  <a:tcPr marL="5425" marR="5425" marT="542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9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</a:t>
                      </a:r>
                      <a:endParaRPr/>
                    </a:p>
                  </a:txBody>
                  <a:tcPr marL="5425" marR="5425" marT="542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9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</a:t>
                      </a:r>
                      <a:endParaRPr/>
                    </a:p>
                  </a:txBody>
                  <a:tcPr marL="5425" marR="5425" marT="542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9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</a:t>
                      </a:r>
                      <a:endParaRPr/>
                    </a:p>
                  </a:txBody>
                  <a:tcPr marL="5425" marR="5425" marT="542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9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LC</a:t>
                      </a:r>
                      <a:endParaRPr/>
                    </a:p>
                  </a:txBody>
                  <a:tcPr marL="5425" marR="5425" marT="5425" marB="0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9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VU</a:t>
                      </a:r>
                      <a:endParaRPr/>
                    </a:p>
                  </a:txBody>
                  <a:tcPr marL="5425" marR="5425" marT="542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FFF2CC"/>
                    </a:solidFill>
                  </a:tcPr>
                </a:tc>
              </a:tr>
              <a:tr h="1085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9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Tourterelle turque</a:t>
                      </a:r>
                      <a:endParaRPr/>
                    </a:p>
                  </a:txBody>
                  <a:tcPr marL="5425" marR="5425" marT="5425" marB="0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9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Streptopelia decaocto (Frivaldszky, 1838)</a:t>
                      </a:r>
                      <a:endParaRPr/>
                    </a:p>
                  </a:txBody>
                  <a:tcPr marL="5425" marR="5425" marT="542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9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7</a:t>
                      </a:r>
                      <a:endParaRPr/>
                    </a:p>
                  </a:txBody>
                  <a:tcPr marL="5425" marR="5425" marT="5425" marB="0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9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</a:t>
                      </a:r>
                      <a:endParaRPr/>
                    </a:p>
                  </a:txBody>
                  <a:tcPr marL="5425" marR="5425" marT="542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9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</a:t>
                      </a:r>
                      <a:endParaRPr/>
                    </a:p>
                  </a:txBody>
                  <a:tcPr marL="5425" marR="5425" marT="542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9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</a:t>
                      </a:r>
                      <a:endParaRPr/>
                    </a:p>
                  </a:txBody>
                  <a:tcPr marL="5425" marR="5425" marT="542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9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</a:t>
                      </a:r>
                      <a:endParaRPr/>
                    </a:p>
                  </a:txBody>
                  <a:tcPr marL="5425" marR="5425" marT="542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9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LC</a:t>
                      </a:r>
                      <a:endParaRPr/>
                    </a:p>
                  </a:txBody>
                  <a:tcPr marL="5425" marR="5425" marT="5425" marB="0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9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LC</a:t>
                      </a:r>
                      <a:endParaRPr/>
                    </a:p>
                  </a:txBody>
                  <a:tcPr marL="5425" marR="5425" marT="542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C6E0B4"/>
                    </a:solidFill>
                  </a:tcPr>
                </a:tc>
              </a:tr>
              <a:tr h="1085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9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Troglodyte mignon</a:t>
                      </a:r>
                      <a:endParaRPr/>
                    </a:p>
                  </a:txBody>
                  <a:tcPr marL="5425" marR="5425" marT="5425" marB="0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9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Troglodytes troglodytes (Linnaeus, 1758)</a:t>
                      </a:r>
                      <a:endParaRPr/>
                    </a:p>
                  </a:txBody>
                  <a:tcPr marL="5425" marR="5425" marT="542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9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68</a:t>
                      </a:r>
                      <a:endParaRPr/>
                    </a:p>
                  </a:txBody>
                  <a:tcPr marL="5425" marR="5425" marT="5425" marB="0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9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16</a:t>
                      </a:r>
                      <a:endParaRPr/>
                    </a:p>
                  </a:txBody>
                  <a:tcPr marL="5425" marR="5425" marT="542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9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28</a:t>
                      </a:r>
                      <a:endParaRPr/>
                    </a:p>
                  </a:txBody>
                  <a:tcPr marL="5425" marR="5425" marT="542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9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24</a:t>
                      </a:r>
                      <a:endParaRPr/>
                    </a:p>
                  </a:txBody>
                  <a:tcPr marL="5425" marR="5425" marT="542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9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35</a:t>
                      </a:r>
                      <a:endParaRPr/>
                    </a:p>
                  </a:txBody>
                  <a:tcPr marL="5425" marR="5425" marT="542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9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LC</a:t>
                      </a:r>
                      <a:endParaRPr/>
                    </a:p>
                  </a:txBody>
                  <a:tcPr marL="5425" marR="5425" marT="5425" marB="0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9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LC</a:t>
                      </a:r>
                      <a:endParaRPr/>
                    </a:p>
                  </a:txBody>
                  <a:tcPr marL="5425" marR="5425" marT="542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C6E0B4"/>
                    </a:solidFill>
                  </a:tcPr>
                </a:tc>
              </a:tr>
              <a:tr h="1139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9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Verdier d'Europe</a:t>
                      </a:r>
                      <a:endParaRPr/>
                    </a:p>
                  </a:txBody>
                  <a:tcPr marL="5425" marR="5425" marT="5425" marB="0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9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Carduelis chloris (Linnaeus, 1758)</a:t>
                      </a:r>
                      <a:endParaRPr/>
                    </a:p>
                  </a:txBody>
                  <a:tcPr marL="5425" marR="5425" marT="542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9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</a:t>
                      </a:r>
                      <a:endParaRPr/>
                    </a:p>
                  </a:txBody>
                  <a:tcPr marL="5425" marR="5425" marT="5425" marB="0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9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</a:t>
                      </a:r>
                      <a:endParaRPr/>
                    </a:p>
                  </a:txBody>
                  <a:tcPr marL="5425" marR="5425" marT="542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9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</a:t>
                      </a:r>
                      <a:endParaRPr/>
                    </a:p>
                  </a:txBody>
                  <a:tcPr marL="5425" marR="5425" marT="542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9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</a:t>
                      </a:r>
                      <a:endParaRPr/>
                    </a:p>
                  </a:txBody>
                  <a:tcPr marL="5425" marR="5425" marT="542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9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</a:t>
                      </a:r>
                      <a:endParaRPr/>
                    </a:p>
                  </a:txBody>
                  <a:tcPr marL="5425" marR="5425" marT="542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9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LC</a:t>
                      </a:r>
                      <a:endParaRPr/>
                    </a:p>
                  </a:txBody>
                  <a:tcPr marL="5425" marR="5425" marT="5425" marB="0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9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VU</a:t>
                      </a:r>
                      <a:endParaRPr/>
                    </a:p>
                  </a:txBody>
                  <a:tcPr marL="5425" marR="5425" marT="542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2CC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7" name="Google Shape;1257;g11817f1e899_4_110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94014" y="0"/>
            <a:ext cx="9697986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58" name="Google Shape;1258;g11817f1e899_4_1106"/>
          <p:cNvSpPr txBox="1"/>
          <p:nvPr/>
        </p:nvSpPr>
        <p:spPr>
          <a:xfrm>
            <a:off x="109057" y="58724"/>
            <a:ext cx="2384957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Accenteur mouchet</a:t>
            </a:r>
            <a:endParaRPr/>
          </a:p>
        </p:txBody>
      </p:sp>
      <p:sp>
        <p:nvSpPr>
          <p:cNvPr id="1259" name="Google Shape;1259;g11817f1e899_4_1106"/>
          <p:cNvSpPr/>
          <p:nvPr/>
        </p:nvSpPr>
        <p:spPr>
          <a:xfrm>
            <a:off x="9060110" y="2265028"/>
            <a:ext cx="520117" cy="629174"/>
          </a:xfrm>
          <a:prstGeom prst="ellipse">
            <a:avLst/>
          </a:prstGeom>
          <a:noFill/>
          <a:ln w="25400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60" name="Google Shape;1260;g11817f1e899_4_1106"/>
          <p:cNvSpPr/>
          <p:nvPr/>
        </p:nvSpPr>
        <p:spPr>
          <a:xfrm>
            <a:off x="9177869" y="4555222"/>
            <a:ext cx="972810" cy="918595"/>
          </a:xfrm>
          <a:prstGeom prst="ellipse">
            <a:avLst/>
          </a:prstGeom>
          <a:noFill/>
          <a:ln w="25400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61" name="Google Shape;1261;g11817f1e899_4_1106"/>
          <p:cNvSpPr/>
          <p:nvPr/>
        </p:nvSpPr>
        <p:spPr>
          <a:xfrm>
            <a:off x="8557084" y="838899"/>
            <a:ext cx="520117" cy="1058411"/>
          </a:xfrm>
          <a:prstGeom prst="ellipse">
            <a:avLst/>
          </a:prstGeom>
          <a:noFill/>
          <a:ln w="25400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62" name="Google Shape;1262;g11817f1e899_4_1106"/>
          <p:cNvSpPr/>
          <p:nvPr/>
        </p:nvSpPr>
        <p:spPr>
          <a:xfrm>
            <a:off x="7543414" y="3741490"/>
            <a:ext cx="694575" cy="801149"/>
          </a:xfrm>
          <a:prstGeom prst="ellipse">
            <a:avLst/>
          </a:prstGeom>
          <a:noFill/>
          <a:ln w="25400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63" name="Google Shape;1263;g11817f1e899_4_1106"/>
          <p:cNvSpPr/>
          <p:nvPr/>
        </p:nvSpPr>
        <p:spPr>
          <a:xfrm>
            <a:off x="6876489" y="5261295"/>
            <a:ext cx="1093052" cy="728443"/>
          </a:xfrm>
          <a:prstGeom prst="ellipse">
            <a:avLst/>
          </a:prstGeom>
          <a:noFill/>
          <a:ln w="25400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64" name="Google Shape;1264;g11817f1e899_4_1106"/>
          <p:cNvSpPr/>
          <p:nvPr/>
        </p:nvSpPr>
        <p:spPr>
          <a:xfrm>
            <a:off x="5101905" y="3521278"/>
            <a:ext cx="994095" cy="715161"/>
          </a:xfrm>
          <a:prstGeom prst="ellipse">
            <a:avLst/>
          </a:prstGeom>
          <a:noFill/>
          <a:ln w="25400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65" name="Google Shape;1265;g11817f1e899_4_1106"/>
          <p:cNvSpPr/>
          <p:nvPr/>
        </p:nvSpPr>
        <p:spPr>
          <a:xfrm>
            <a:off x="3768055" y="3029825"/>
            <a:ext cx="854279" cy="921390"/>
          </a:xfrm>
          <a:prstGeom prst="ellipse">
            <a:avLst/>
          </a:prstGeom>
          <a:noFill/>
          <a:ln w="25400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66" name="Google Shape;1266;g11817f1e899_4_1106"/>
          <p:cNvSpPr/>
          <p:nvPr/>
        </p:nvSpPr>
        <p:spPr>
          <a:xfrm>
            <a:off x="7630642" y="1950441"/>
            <a:ext cx="607347" cy="629174"/>
          </a:xfrm>
          <a:prstGeom prst="ellipse">
            <a:avLst/>
          </a:prstGeom>
          <a:noFill/>
          <a:ln w="25400" cap="flat" cmpd="sng">
            <a:solidFill>
              <a:srgbClr val="B3C6E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67" name="Google Shape;1267;g11817f1e899_4_1106"/>
          <p:cNvSpPr/>
          <p:nvPr/>
        </p:nvSpPr>
        <p:spPr>
          <a:xfrm>
            <a:off x="6144663" y="2715238"/>
            <a:ext cx="607347" cy="629174"/>
          </a:xfrm>
          <a:prstGeom prst="ellipse">
            <a:avLst/>
          </a:prstGeom>
          <a:noFill/>
          <a:ln w="25400" cap="flat" cmpd="sng">
            <a:solidFill>
              <a:srgbClr val="B3C6E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68" name="Google Shape;1268;g11817f1e899_4_1106"/>
          <p:cNvSpPr/>
          <p:nvPr/>
        </p:nvSpPr>
        <p:spPr>
          <a:xfrm>
            <a:off x="6926551" y="3022834"/>
            <a:ext cx="607347" cy="629174"/>
          </a:xfrm>
          <a:prstGeom prst="ellipse">
            <a:avLst/>
          </a:prstGeom>
          <a:noFill/>
          <a:ln w="25400" cap="flat" cmpd="sng">
            <a:solidFill>
              <a:srgbClr val="B3C6E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69" name="Google Shape;1269;g11817f1e899_4_1106"/>
          <p:cNvSpPr/>
          <p:nvPr/>
        </p:nvSpPr>
        <p:spPr>
          <a:xfrm>
            <a:off x="6703617" y="3819088"/>
            <a:ext cx="607347" cy="629174"/>
          </a:xfrm>
          <a:prstGeom prst="ellipse">
            <a:avLst/>
          </a:prstGeom>
          <a:noFill/>
          <a:ln w="25400" cap="flat" cmpd="sng">
            <a:solidFill>
              <a:srgbClr val="B3C6E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70" name="Google Shape;1270;g11817f1e899_4_1106"/>
          <p:cNvSpPr/>
          <p:nvPr/>
        </p:nvSpPr>
        <p:spPr>
          <a:xfrm>
            <a:off x="7872368" y="3080857"/>
            <a:ext cx="607347" cy="629174"/>
          </a:xfrm>
          <a:prstGeom prst="ellipse">
            <a:avLst/>
          </a:prstGeom>
          <a:noFill/>
          <a:ln w="25400" cap="flat" cmpd="sng">
            <a:solidFill>
              <a:srgbClr val="B3C6E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71" name="Google Shape;1271;g11817f1e899_4_1106"/>
          <p:cNvSpPr/>
          <p:nvPr/>
        </p:nvSpPr>
        <p:spPr>
          <a:xfrm>
            <a:off x="5295278" y="2715238"/>
            <a:ext cx="607347" cy="629174"/>
          </a:xfrm>
          <a:prstGeom prst="ellipse">
            <a:avLst/>
          </a:prstGeom>
          <a:noFill/>
          <a:ln w="25400" cap="flat" cmpd="sng">
            <a:solidFill>
              <a:srgbClr val="B3C6E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72" name="Google Shape;1272;g11817f1e899_4_1106"/>
          <p:cNvSpPr/>
          <p:nvPr/>
        </p:nvSpPr>
        <p:spPr>
          <a:xfrm>
            <a:off x="7890701" y="4756558"/>
            <a:ext cx="607347" cy="629174"/>
          </a:xfrm>
          <a:prstGeom prst="ellipse">
            <a:avLst/>
          </a:prstGeom>
          <a:noFill/>
          <a:ln w="25400" cap="flat" cmpd="sng">
            <a:solidFill>
              <a:srgbClr val="B3C6E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73" name="Google Shape;1273;g11817f1e899_4_1106"/>
          <p:cNvSpPr/>
          <p:nvPr/>
        </p:nvSpPr>
        <p:spPr>
          <a:xfrm rot="2513727">
            <a:off x="5719455" y="4398977"/>
            <a:ext cx="1217990" cy="715161"/>
          </a:xfrm>
          <a:prstGeom prst="ellipse">
            <a:avLst/>
          </a:prstGeom>
          <a:noFill/>
          <a:ln w="25400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74" name="Google Shape;1274;g11817f1e899_4_1106"/>
          <p:cNvSpPr txBox="1"/>
          <p:nvPr/>
        </p:nvSpPr>
        <p:spPr>
          <a:xfrm>
            <a:off x="9518806" y="0"/>
            <a:ext cx="2673194" cy="369332"/>
          </a:xfrm>
          <a:prstGeom prst="rect">
            <a:avLst/>
          </a:prstGeom>
          <a:solidFill>
            <a:srgbClr val="8DA9DB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Carte des territoires</a:t>
            </a:r>
            <a:endParaRPr/>
          </a:p>
        </p:txBody>
      </p:sp>
      <p:pic>
        <p:nvPicPr>
          <p:cNvPr id="1275" name="Google Shape;1275;g11817f1e899_4_110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6057" y="1115735"/>
            <a:ext cx="2554377" cy="20929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0" name="Google Shape;1280;g11832a78dc5_0_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8766" y="188322"/>
            <a:ext cx="11831996" cy="2688259"/>
          </a:xfrm>
          <a:prstGeom prst="rect">
            <a:avLst/>
          </a:prstGeom>
          <a:noFill/>
          <a:ln>
            <a:noFill/>
          </a:ln>
        </p:spPr>
      </p:pic>
      <p:sp>
        <p:nvSpPr>
          <p:cNvPr id="1281" name="Google Shape;1281;g11832a78dc5_0_5"/>
          <p:cNvSpPr/>
          <p:nvPr/>
        </p:nvSpPr>
        <p:spPr>
          <a:xfrm>
            <a:off x="178767" y="180000"/>
            <a:ext cx="11832000" cy="2692500"/>
          </a:xfrm>
          <a:prstGeom prst="rect">
            <a:avLst/>
          </a:prstGeom>
          <a:gradFill>
            <a:gsLst>
              <a:gs pos="0">
                <a:srgbClr val="6A79BA">
                  <a:alpha val="80000"/>
                </a:srgbClr>
              </a:gs>
              <a:gs pos="46000">
                <a:srgbClr val="6A79BA">
                  <a:alpha val="80000"/>
                </a:srgbClr>
              </a:gs>
              <a:gs pos="100000">
                <a:srgbClr val="3DCAD8">
                  <a:alpha val="80000"/>
                </a:srgbClr>
              </a:gs>
            </a:gsLst>
            <a:lin ang="18000042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82" name="Google Shape;1282;g11832a78dc5_0_5"/>
          <p:cNvSpPr/>
          <p:nvPr/>
        </p:nvSpPr>
        <p:spPr>
          <a:xfrm>
            <a:off x="4205675" y="906074"/>
            <a:ext cx="4428600" cy="1052575"/>
          </a:xfrm>
          <a:prstGeom prst="rect">
            <a:avLst/>
          </a:prstGeom>
          <a:noFill/>
          <a:ln w="571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6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83" name="Google Shape;1283;g11832a78dc5_0_5"/>
          <p:cNvSpPr txBox="1"/>
          <p:nvPr/>
        </p:nvSpPr>
        <p:spPr>
          <a:xfrm>
            <a:off x="4283124" y="1004350"/>
            <a:ext cx="4180200" cy="9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fr-FR" sz="2800" dirty="0">
                <a:solidFill>
                  <a:schemeClr val="lt1"/>
                </a:solidFill>
              </a:rPr>
              <a:t>Valorisation des données</a:t>
            </a:r>
            <a:endParaRPr dirty="0">
              <a:solidFill>
                <a:schemeClr val="dk1"/>
              </a:solidFill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dirty="0">
              <a:solidFill>
                <a:schemeClr val="lt1"/>
              </a:solidFill>
            </a:endParaRPr>
          </a:p>
        </p:txBody>
      </p:sp>
      <p:sp>
        <p:nvSpPr>
          <p:cNvPr id="1284" name="Google Shape;1284;g11832a78dc5_0_5"/>
          <p:cNvSpPr/>
          <p:nvPr/>
        </p:nvSpPr>
        <p:spPr>
          <a:xfrm>
            <a:off x="856344" y="2428140"/>
            <a:ext cx="10601100" cy="518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fr-FR"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00000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285" name="Google Shape;1285;g11832a78dc5_0_5"/>
          <p:cNvCxnSpPr/>
          <p:nvPr/>
        </p:nvCxnSpPr>
        <p:spPr>
          <a:xfrm>
            <a:off x="11460480" y="6356350"/>
            <a:ext cx="0" cy="319200"/>
          </a:xfrm>
          <a:prstGeom prst="straightConnector1">
            <a:avLst/>
          </a:prstGeom>
          <a:noFill/>
          <a:ln w="28575" cap="flat" cmpd="sng">
            <a:solidFill>
              <a:srgbClr val="6A79BA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286" name="Google Shape;1286;g11832a78dc5_0_5"/>
          <p:cNvSpPr txBox="1"/>
          <p:nvPr/>
        </p:nvSpPr>
        <p:spPr>
          <a:xfrm>
            <a:off x="11493050" y="6323012"/>
            <a:ext cx="584700" cy="3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fld id="{00000000-1234-1234-1234-123412341234}" type="slidenum">
              <a:rPr lang="fr-FR" sz="1600" b="0" i="0" u="none" strike="noStrike" cap="none">
                <a:solidFill>
                  <a:srgbClr val="6A79BA"/>
                </a:solidFill>
                <a:latin typeface="Arial"/>
                <a:ea typeface="Arial"/>
                <a:cs typeface="Arial"/>
                <a:sym typeface="Arial"/>
              </a:rPr>
              <a:t>73</a:t>
            </a:fld>
            <a:endParaRPr sz="1600" b="0" i="0" u="none" strike="noStrike" cap="none">
              <a:solidFill>
                <a:srgbClr val="6A79BA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87" name="Google Shape;1287;g11832a78dc5_0_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77405" y="5847622"/>
            <a:ext cx="1167921" cy="819881"/>
          </a:xfrm>
          <a:prstGeom prst="rect">
            <a:avLst/>
          </a:prstGeom>
          <a:noFill/>
          <a:ln>
            <a:noFill/>
          </a:ln>
        </p:spPr>
      </p:pic>
      <p:sp>
        <p:nvSpPr>
          <p:cNvPr id="1288" name="Google Shape;1288;g11832a78dc5_0_5"/>
          <p:cNvSpPr txBox="1"/>
          <p:nvPr/>
        </p:nvSpPr>
        <p:spPr>
          <a:xfrm>
            <a:off x="303016" y="2881807"/>
            <a:ext cx="3932400" cy="2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fr-FR" sz="1300" b="1">
                <a:solidFill>
                  <a:srgbClr val="6A79BA"/>
                </a:solidFill>
              </a:rPr>
              <a:t>Pour l’observateur bénévole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89" name="Google Shape;1289;g11832a78dc5_0_5"/>
          <p:cNvSpPr/>
          <p:nvPr/>
        </p:nvSpPr>
        <p:spPr>
          <a:xfrm>
            <a:off x="303025" y="3216700"/>
            <a:ext cx="5333700" cy="22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0" marR="0" lvl="0" indent="-28575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Arial"/>
              <a:buChar char="•"/>
            </a:pPr>
            <a:r>
              <a:rPr lang="fr-FR" sz="1200">
                <a:solidFill>
                  <a:srgbClr val="7F7F7F"/>
                </a:solidFill>
              </a:rPr>
              <a:t>Un bilan récapitulatif de son ONCB comprenant : </a:t>
            </a:r>
            <a:endParaRPr sz="1200">
              <a:solidFill>
                <a:srgbClr val="7F7F7F"/>
              </a:solidFill>
            </a:endParaRPr>
          </a:p>
          <a:p>
            <a:pPr marL="914400" marR="0" lvl="1" indent="-3048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200"/>
              <a:buChar char="○"/>
            </a:pPr>
            <a:r>
              <a:rPr lang="fr-FR" sz="1200">
                <a:solidFill>
                  <a:srgbClr val="7F7F7F"/>
                </a:solidFill>
              </a:rPr>
              <a:t>Les cartes de répartition par espèce avec les territoires délimités</a:t>
            </a:r>
            <a:endParaRPr sz="1200">
              <a:solidFill>
                <a:srgbClr val="7F7F7F"/>
              </a:solidFill>
            </a:endParaRPr>
          </a:p>
          <a:p>
            <a:pPr marL="914400" marR="0" lvl="1" indent="-3048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200"/>
              <a:buChar char="○"/>
            </a:pPr>
            <a:r>
              <a:rPr lang="fr-FR" sz="1200">
                <a:solidFill>
                  <a:srgbClr val="7F7F7F"/>
                </a:solidFill>
              </a:rPr>
              <a:t>Les caractéristiques paysagères de la surface prospectée par l’observateur</a:t>
            </a:r>
            <a:endParaRPr sz="1200">
              <a:solidFill>
                <a:srgbClr val="7F7F7F"/>
              </a:solidFill>
            </a:endParaRPr>
          </a:p>
          <a:p>
            <a:pPr marL="914400" marR="0" lvl="1" indent="-3048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200"/>
              <a:buChar char="○"/>
            </a:pPr>
            <a:r>
              <a:rPr lang="fr-FR" sz="1200">
                <a:solidFill>
                  <a:srgbClr val="7F7F7F"/>
                </a:solidFill>
              </a:rPr>
              <a:t>Un tableau de synthèse (nombre de territoires théoriques, de contacts par passage, le statut des espèces recensées et les densités de peuplement estimées)</a:t>
            </a:r>
            <a:endParaRPr sz="1200">
              <a:solidFill>
                <a:srgbClr val="7F7F7F"/>
              </a:solidFill>
            </a:endParaRPr>
          </a:p>
          <a:p>
            <a:pPr marL="914400" marR="0" lvl="1" indent="-3048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200"/>
              <a:buChar char="○"/>
            </a:pPr>
            <a:r>
              <a:rPr lang="fr-FR" sz="1200">
                <a:solidFill>
                  <a:srgbClr val="7F7F7F"/>
                </a:solidFill>
              </a:rPr>
              <a:t>La probabilité de détection pour chaque espèce</a:t>
            </a:r>
            <a:endParaRPr sz="1200">
              <a:solidFill>
                <a:srgbClr val="7F7F7F"/>
              </a:solidFill>
            </a:endParaRPr>
          </a:p>
          <a:p>
            <a:pPr marL="0" marR="0" lvl="0" indent="0" algn="l" rtl="0">
              <a:lnSpc>
                <a:spcPct val="2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0" name="Google Shape;1290;g11832a78dc5_0_5"/>
          <p:cNvSpPr/>
          <p:nvPr/>
        </p:nvSpPr>
        <p:spPr>
          <a:xfrm>
            <a:off x="5010559" y="3699978"/>
            <a:ext cx="1219200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fr-FR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fr-FR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1" name="Google Shape;1291;g11832a78dc5_0_5" descr="Résultat de recherche d'images pour &quot;logo température&quot;"/>
          <p:cNvSpPr/>
          <p:nvPr/>
        </p:nvSpPr>
        <p:spPr>
          <a:xfrm>
            <a:off x="155575" y="-1371600"/>
            <a:ext cx="2857500" cy="285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92" name="Google Shape;1292;g11832a78dc5_0_5"/>
          <p:cNvSpPr/>
          <p:nvPr/>
        </p:nvSpPr>
        <p:spPr>
          <a:xfrm>
            <a:off x="5089525" y="1781175"/>
            <a:ext cx="1219200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fr-FR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fr-FR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3" name="Google Shape;1293;g11832a78dc5_0_5"/>
          <p:cNvSpPr txBox="1"/>
          <p:nvPr/>
        </p:nvSpPr>
        <p:spPr>
          <a:xfrm>
            <a:off x="5536377" y="2876225"/>
            <a:ext cx="5190000" cy="2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fr-FR" sz="1300" b="1" i="0" u="none" strike="noStrike" cap="none">
                <a:solidFill>
                  <a:srgbClr val="6A79BA"/>
                </a:solidFill>
                <a:latin typeface="Arial"/>
                <a:ea typeface="Arial"/>
                <a:cs typeface="Arial"/>
                <a:sym typeface="Arial"/>
              </a:rPr>
              <a:t>Ce que l’on espère</a:t>
            </a:r>
            <a:r>
              <a:rPr lang="fr-FR" sz="1300" b="1">
                <a:solidFill>
                  <a:srgbClr val="6A79BA"/>
                </a:solidFill>
              </a:rPr>
              <a:t> obtenir à l’échelle régionale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4" name="Google Shape;1294;g11832a78dc5_0_5"/>
          <p:cNvSpPr/>
          <p:nvPr/>
        </p:nvSpPr>
        <p:spPr>
          <a:xfrm>
            <a:off x="5841175" y="3216700"/>
            <a:ext cx="5333700" cy="296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048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200"/>
              <a:buChar char="●"/>
            </a:pPr>
            <a:r>
              <a:rPr lang="fr-FR" sz="1200" dirty="0">
                <a:solidFill>
                  <a:srgbClr val="7F7F7F"/>
                </a:solidFill>
              </a:rPr>
              <a:t>Développement d’indicateurs permettant de caractériser l’état des peuplements d’oiseaux </a:t>
            </a:r>
            <a:endParaRPr sz="1200" dirty="0">
              <a:solidFill>
                <a:srgbClr val="7F7F7F"/>
              </a:solidFill>
            </a:endParaRPr>
          </a:p>
        </p:txBody>
      </p:sp>
      <p:sp>
        <p:nvSpPr>
          <p:cNvPr id="1295" name="Google Shape;1295;g11832a78dc5_0_5"/>
          <p:cNvSpPr/>
          <p:nvPr/>
        </p:nvSpPr>
        <p:spPr>
          <a:xfrm>
            <a:off x="5853350" y="3146375"/>
            <a:ext cx="5209200" cy="637200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0" name="Google Shape;1300;g11832a78dc5_0_4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8766" y="188322"/>
            <a:ext cx="11831996" cy="2688259"/>
          </a:xfrm>
          <a:prstGeom prst="rect">
            <a:avLst/>
          </a:prstGeom>
          <a:noFill/>
          <a:ln>
            <a:noFill/>
          </a:ln>
        </p:spPr>
      </p:pic>
      <p:sp>
        <p:nvSpPr>
          <p:cNvPr id="1301" name="Google Shape;1301;g11832a78dc5_0_44"/>
          <p:cNvSpPr/>
          <p:nvPr/>
        </p:nvSpPr>
        <p:spPr>
          <a:xfrm>
            <a:off x="178767" y="180000"/>
            <a:ext cx="11832000" cy="2692500"/>
          </a:xfrm>
          <a:prstGeom prst="rect">
            <a:avLst/>
          </a:prstGeom>
          <a:gradFill>
            <a:gsLst>
              <a:gs pos="0">
                <a:srgbClr val="6A79BA">
                  <a:alpha val="80000"/>
                </a:srgbClr>
              </a:gs>
              <a:gs pos="46000">
                <a:srgbClr val="6A79BA">
                  <a:alpha val="80000"/>
                </a:srgbClr>
              </a:gs>
              <a:gs pos="100000">
                <a:srgbClr val="3DCAD8">
                  <a:alpha val="80000"/>
                </a:srgbClr>
              </a:gs>
            </a:gsLst>
            <a:lin ang="18000042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02" name="Google Shape;1302;g11832a78dc5_0_44"/>
          <p:cNvSpPr/>
          <p:nvPr/>
        </p:nvSpPr>
        <p:spPr>
          <a:xfrm>
            <a:off x="4205675" y="631747"/>
            <a:ext cx="4428600" cy="1052575"/>
          </a:xfrm>
          <a:prstGeom prst="rect">
            <a:avLst/>
          </a:prstGeom>
          <a:noFill/>
          <a:ln w="571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6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03" name="Google Shape;1303;g11832a78dc5_0_44"/>
          <p:cNvSpPr txBox="1"/>
          <p:nvPr/>
        </p:nvSpPr>
        <p:spPr>
          <a:xfrm>
            <a:off x="4283124" y="730023"/>
            <a:ext cx="4180200" cy="9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fr-FR" sz="2800">
                <a:solidFill>
                  <a:schemeClr val="lt1"/>
                </a:solidFill>
              </a:rPr>
              <a:t>Valorisation des données</a:t>
            </a:r>
            <a:endParaRPr>
              <a:solidFill>
                <a:schemeClr val="dk1"/>
              </a:solidFill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>
              <a:solidFill>
                <a:schemeClr val="lt1"/>
              </a:solidFill>
            </a:endParaRPr>
          </a:p>
        </p:txBody>
      </p:sp>
      <p:sp>
        <p:nvSpPr>
          <p:cNvPr id="1304" name="Google Shape;1304;g11832a78dc5_0_44"/>
          <p:cNvSpPr/>
          <p:nvPr/>
        </p:nvSpPr>
        <p:spPr>
          <a:xfrm>
            <a:off x="856344" y="2428140"/>
            <a:ext cx="10601100" cy="518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fr-FR"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00000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305" name="Google Shape;1305;g11832a78dc5_0_44"/>
          <p:cNvCxnSpPr/>
          <p:nvPr/>
        </p:nvCxnSpPr>
        <p:spPr>
          <a:xfrm>
            <a:off x="11460480" y="6356350"/>
            <a:ext cx="0" cy="319200"/>
          </a:xfrm>
          <a:prstGeom prst="straightConnector1">
            <a:avLst/>
          </a:prstGeom>
          <a:noFill/>
          <a:ln w="28575" cap="flat" cmpd="sng">
            <a:solidFill>
              <a:srgbClr val="6A79BA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306" name="Google Shape;1306;g11832a78dc5_0_44"/>
          <p:cNvSpPr txBox="1"/>
          <p:nvPr/>
        </p:nvSpPr>
        <p:spPr>
          <a:xfrm>
            <a:off x="11493050" y="6323012"/>
            <a:ext cx="584700" cy="3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fld id="{00000000-1234-1234-1234-123412341234}" type="slidenum">
              <a:rPr lang="fr-FR" sz="1600" b="0" i="0" u="none" strike="noStrike" cap="none">
                <a:solidFill>
                  <a:srgbClr val="6A79BA"/>
                </a:solidFill>
                <a:latin typeface="Arial"/>
                <a:ea typeface="Arial"/>
                <a:cs typeface="Arial"/>
                <a:sym typeface="Arial"/>
              </a:rPr>
              <a:t>74</a:t>
            </a:fld>
            <a:endParaRPr sz="1600" b="0" i="0" u="none" strike="noStrike" cap="none">
              <a:solidFill>
                <a:srgbClr val="6A79BA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07" name="Google Shape;1307;g11832a78dc5_0_4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77405" y="5847622"/>
            <a:ext cx="1167921" cy="819881"/>
          </a:xfrm>
          <a:prstGeom prst="rect">
            <a:avLst/>
          </a:prstGeom>
          <a:noFill/>
          <a:ln>
            <a:noFill/>
          </a:ln>
        </p:spPr>
      </p:pic>
      <p:sp>
        <p:nvSpPr>
          <p:cNvPr id="1308" name="Google Shape;1308;g11832a78dc5_0_44"/>
          <p:cNvSpPr/>
          <p:nvPr/>
        </p:nvSpPr>
        <p:spPr>
          <a:xfrm>
            <a:off x="5010559" y="3699978"/>
            <a:ext cx="1219200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fr-FR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fr-FR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09" name="Google Shape;1309;g11832a78dc5_0_44" descr="Résultat de recherche d'images pour &quot;logo température&quot;"/>
          <p:cNvSpPr/>
          <p:nvPr/>
        </p:nvSpPr>
        <p:spPr>
          <a:xfrm>
            <a:off x="155575" y="-1371600"/>
            <a:ext cx="2857500" cy="285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10" name="Google Shape;1310;g11832a78dc5_0_44"/>
          <p:cNvSpPr/>
          <p:nvPr/>
        </p:nvSpPr>
        <p:spPr>
          <a:xfrm>
            <a:off x="5089525" y="1781175"/>
            <a:ext cx="1219200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fr-FR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fr-FR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11" name="Google Shape;1311;g11832a78dc5_0_4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920362" y="1781181"/>
            <a:ext cx="8965100" cy="5018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6" name="Google Shape;1316;p56"/>
          <p:cNvPicPr preferRelativeResize="0"/>
          <p:nvPr/>
        </p:nvPicPr>
        <p:blipFill rotWithShape="1">
          <a:blip r:embed="rId3">
            <a:alphaModFix/>
          </a:blip>
          <a:srcRect r="-11"/>
          <a:stretch/>
        </p:blipFill>
        <p:spPr>
          <a:xfrm>
            <a:off x="181235" y="179999"/>
            <a:ext cx="11831998" cy="6495402"/>
          </a:xfrm>
          <a:prstGeom prst="rect">
            <a:avLst/>
          </a:prstGeom>
          <a:noFill/>
          <a:ln>
            <a:noFill/>
          </a:ln>
        </p:spPr>
      </p:pic>
      <p:sp>
        <p:nvSpPr>
          <p:cNvPr id="1317" name="Google Shape;1317;p56"/>
          <p:cNvSpPr/>
          <p:nvPr/>
        </p:nvSpPr>
        <p:spPr>
          <a:xfrm>
            <a:off x="179995" y="180000"/>
            <a:ext cx="11831999" cy="6495402"/>
          </a:xfrm>
          <a:prstGeom prst="rect">
            <a:avLst/>
          </a:prstGeom>
          <a:gradFill>
            <a:gsLst>
              <a:gs pos="0">
                <a:srgbClr val="6A79BA">
                  <a:alpha val="80000"/>
                </a:srgbClr>
              </a:gs>
              <a:gs pos="46000">
                <a:srgbClr val="6A79BA">
                  <a:alpha val="80000"/>
                </a:srgbClr>
              </a:gs>
              <a:gs pos="100000">
                <a:srgbClr val="3DCAD8">
                  <a:alpha val="80000"/>
                </a:srgbClr>
              </a:gs>
            </a:gsLst>
            <a:lin ang="180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18" name="Google Shape;1318;p5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536002" y="502018"/>
            <a:ext cx="5073050" cy="356128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319" name="Google Shape;1319;p56"/>
          <p:cNvGrpSpPr/>
          <p:nvPr/>
        </p:nvGrpSpPr>
        <p:grpSpPr>
          <a:xfrm>
            <a:off x="2419679" y="4771771"/>
            <a:ext cx="9153485" cy="1846659"/>
            <a:chOff x="2419679" y="4771771"/>
            <a:chExt cx="9153485" cy="1846659"/>
          </a:xfrm>
        </p:grpSpPr>
        <p:pic>
          <p:nvPicPr>
            <p:cNvPr id="1320" name="Google Shape;1320;p56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7270791" y="4909025"/>
              <a:ext cx="277007" cy="27700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21" name="Google Shape;1321;p56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7269001" y="5441685"/>
              <a:ext cx="291776" cy="23351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22" name="Google Shape;1322;p56"/>
            <p:cNvSpPr txBox="1"/>
            <p:nvPr/>
          </p:nvSpPr>
          <p:spPr>
            <a:xfrm>
              <a:off x="2800900" y="4771771"/>
              <a:ext cx="3281993" cy="149733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fr-FR" sz="16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19 rue de Gouesnou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fr-FR" sz="16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BP 62132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fr-FR" sz="16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29221 Brest cédex 2</a:t>
              </a: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23" name="Google Shape;1323;p56"/>
            <p:cNvSpPr txBox="1"/>
            <p:nvPr/>
          </p:nvSpPr>
          <p:spPr>
            <a:xfrm>
              <a:off x="7771998" y="4771771"/>
              <a:ext cx="3801166" cy="184665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fr-FR" sz="16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02 98 49 07 18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fr-FR" sz="16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contact@bretagne-vivante.org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fr-FR" sz="16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www.bretagne-vivante.org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324" name="Google Shape;1324;p56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2419679" y="4901843"/>
              <a:ext cx="192118" cy="28038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25" name="Google Shape;1325;p56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7241916" y="5921293"/>
              <a:ext cx="345947" cy="233514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1326" name="Google Shape;1326;p56"/>
            <p:cNvCxnSpPr/>
            <p:nvPr/>
          </p:nvCxnSpPr>
          <p:spPr>
            <a:xfrm rot="10800000">
              <a:off x="6072527" y="4771771"/>
              <a:ext cx="0" cy="1478148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Google Shape;118;g11817f1e899_4_8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8766" y="188322"/>
            <a:ext cx="11831997" cy="2688259"/>
          </a:xfrm>
          <a:prstGeom prst="rect">
            <a:avLst/>
          </a:prstGeom>
          <a:noFill/>
          <a:ln>
            <a:noFill/>
          </a:ln>
        </p:spPr>
      </p:pic>
      <p:sp>
        <p:nvSpPr>
          <p:cNvPr id="119" name="Google Shape;119;g11817f1e899_4_86"/>
          <p:cNvSpPr/>
          <p:nvPr/>
        </p:nvSpPr>
        <p:spPr>
          <a:xfrm>
            <a:off x="178767" y="180000"/>
            <a:ext cx="11831998" cy="2692517"/>
          </a:xfrm>
          <a:prstGeom prst="rect">
            <a:avLst/>
          </a:prstGeom>
          <a:gradFill>
            <a:gsLst>
              <a:gs pos="0">
                <a:srgbClr val="6A79BA">
                  <a:alpha val="80000"/>
                </a:srgbClr>
              </a:gs>
              <a:gs pos="46000">
                <a:srgbClr val="6A79BA">
                  <a:alpha val="80000"/>
                </a:srgbClr>
              </a:gs>
              <a:gs pos="100000">
                <a:srgbClr val="3DCAD8">
                  <a:alpha val="80000"/>
                </a:srgbClr>
              </a:gs>
            </a:gsLst>
            <a:lin ang="180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0" name="Google Shape;120;g11817f1e899_4_86"/>
          <p:cNvSpPr/>
          <p:nvPr/>
        </p:nvSpPr>
        <p:spPr>
          <a:xfrm>
            <a:off x="3556000" y="864389"/>
            <a:ext cx="5080000" cy="768467"/>
          </a:xfrm>
          <a:prstGeom prst="rect">
            <a:avLst/>
          </a:prstGeom>
          <a:noFill/>
          <a:ln w="571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6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1" name="Google Shape;121;g11817f1e899_4_86"/>
          <p:cNvSpPr txBox="1"/>
          <p:nvPr/>
        </p:nvSpPr>
        <p:spPr>
          <a:xfrm>
            <a:off x="0" y="980060"/>
            <a:ext cx="1219200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fr-FR" sz="2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Préparer son terrain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2" name="Google Shape;122;g11817f1e899_4_86"/>
          <p:cNvSpPr/>
          <p:nvPr/>
        </p:nvSpPr>
        <p:spPr>
          <a:xfrm>
            <a:off x="2744431" y="5246145"/>
            <a:ext cx="4371000" cy="12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0" marR="0" lvl="0" indent="-2857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Arial"/>
              <a:buChar char="•"/>
            </a:pPr>
            <a:r>
              <a:rPr lang="fr-FR" sz="12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Regarder les cartes locales (dénivelé, chemins…)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Arial"/>
              <a:buChar char="•"/>
            </a:pPr>
            <a:r>
              <a:rPr lang="fr-FR" sz="12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Regarder les informations satellites récentes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Arial"/>
              <a:buChar char="•"/>
            </a:pPr>
            <a:r>
              <a:rPr lang="fr-FR" sz="12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Regarder le cadastre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3" name="Google Shape;123;g11817f1e899_4_86"/>
          <p:cNvSpPr txBox="1"/>
          <p:nvPr/>
        </p:nvSpPr>
        <p:spPr>
          <a:xfrm>
            <a:off x="2452483" y="4921003"/>
            <a:ext cx="3932400" cy="2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fr-FR" sz="1300" b="1" i="0" u="none" strike="noStrike" cap="none">
                <a:solidFill>
                  <a:srgbClr val="6A79BA"/>
                </a:solidFill>
                <a:latin typeface="Arial"/>
                <a:ea typeface="Arial"/>
                <a:cs typeface="Arial"/>
                <a:sym typeface="Arial"/>
              </a:rPr>
              <a:t>Consulter les informations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24" name="Google Shape;124;g11817f1e899_4_86"/>
          <p:cNvCxnSpPr/>
          <p:nvPr/>
        </p:nvCxnSpPr>
        <p:spPr>
          <a:xfrm>
            <a:off x="11460480" y="6356350"/>
            <a:ext cx="0" cy="319052"/>
          </a:xfrm>
          <a:prstGeom prst="straightConnector1">
            <a:avLst/>
          </a:prstGeom>
          <a:noFill/>
          <a:ln w="28575" cap="flat" cmpd="sng">
            <a:solidFill>
              <a:srgbClr val="6A79BA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25" name="Google Shape;125;g11817f1e899_4_86"/>
          <p:cNvSpPr txBox="1"/>
          <p:nvPr/>
        </p:nvSpPr>
        <p:spPr>
          <a:xfrm>
            <a:off x="11493050" y="6323012"/>
            <a:ext cx="584649" cy="3857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fld id="{00000000-1234-1234-1234-123412341234}" type="slidenum">
              <a:rPr lang="fr-FR" sz="1600" b="0" i="0" u="none" strike="noStrike" cap="none">
                <a:solidFill>
                  <a:srgbClr val="6A79BA"/>
                </a:solidFill>
                <a:latin typeface="Arial"/>
                <a:ea typeface="Arial"/>
                <a:cs typeface="Arial"/>
                <a:sym typeface="Arial"/>
              </a:rPr>
              <a:t>8</a:t>
            </a:fld>
            <a:endParaRPr sz="1600" b="0" i="0" u="none" strike="noStrike" cap="none">
              <a:solidFill>
                <a:srgbClr val="6A79BA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6" name="Google Shape;126;g11817f1e899_4_8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77405" y="5847622"/>
            <a:ext cx="1167921" cy="819881"/>
          </a:xfrm>
          <a:prstGeom prst="rect">
            <a:avLst/>
          </a:prstGeom>
          <a:noFill/>
          <a:ln>
            <a:noFill/>
          </a:ln>
        </p:spPr>
      </p:pic>
      <p:sp>
        <p:nvSpPr>
          <p:cNvPr id="127" name="Google Shape;127;g11817f1e899_4_86"/>
          <p:cNvSpPr txBox="1"/>
          <p:nvPr/>
        </p:nvSpPr>
        <p:spPr>
          <a:xfrm>
            <a:off x="1556188" y="3165023"/>
            <a:ext cx="3932400" cy="2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fr-FR" sz="1300" b="1" i="0" u="none" strike="noStrike" cap="none">
                <a:solidFill>
                  <a:srgbClr val="6A79BA"/>
                </a:solidFill>
                <a:latin typeface="Arial"/>
                <a:ea typeface="Arial"/>
                <a:cs typeface="Arial"/>
                <a:sym typeface="Arial"/>
              </a:rPr>
              <a:t>Consulter son coordinateur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8" name="Google Shape;128;g11817f1e899_4_86"/>
          <p:cNvSpPr/>
          <p:nvPr/>
        </p:nvSpPr>
        <p:spPr>
          <a:xfrm>
            <a:off x="1440723" y="3465725"/>
            <a:ext cx="5806800" cy="114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0" marR="0" lvl="0" indent="-2857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Arial"/>
              <a:buChar char="•"/>
            </a:pPr>
            <a:r>
              <a:rPr lang="fr-FR" sz="12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Entrer en contact avec son coordinateur départemental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Arial"/>
              <a:buChar char="•"/>
            </a:pPr>
            <a:r>
              <a:rPr lang="fr-FR" sz="12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Trouver un secteur favorable à la prospection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048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Arial"/>
              <a:buChar char="-"/>
            </a:pPr>
            <a:r>
              <a:rPr lang="fr-FR" sz="1200">
                <a:solidFill>
                  <a:srgbClr val="7F7F7F"/>
                </a:solidFill>
              </a:rPr>
              <a:t>préférer les espaces de </a:t>
            </a:r>
            <a:r>
              <a:rPr lang="fr-FR" sz="12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« Nature ordinaire »</a:t>
            </a:r>
            <a:endParaRPr sz="1200" b="0" i="0" u="none" strike="noStrike" cap="none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048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200"/>
              <a:buChar char="-"/>
            </a:pPr>
            <a:r>
              <a:rPr lang="fr-FR" sz="1200">
                <a:solidFill>
                  <a:srgbClr val="7F7F7F"/>
                </a:solidFill>
              </a:rPr>
              <a:t>éviter les forêts</a:t>
            </a:r>
            <a:endParaRPr sz="1200">
              <a:solidFill>
                <a:srgbClr val="7F7F7F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" name="Google Shape;133;g11817f1e899_4_10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8766" y="188322"/>
            <a:ext cx="11831997" cy="2688259"/>
          </a:xfrm>
          <a:prstGeom prst="rect">
            <a:avLst/>
          </a:prstGeom>
          <a:noFill/>
          <a:ln>
            <a:noFill/>
          </a:ln>
        </p:spPr>
      </p:pic>
      <p:sp>
        <p:nvSpPr>
          <p:cNvPr id="134" name="Google Shape;134;g11817f1e899_4_100"/>
          <p:cNvSpPr/>
          <p:nvPr/>
        </p:nvSpPr>
        <p:spPr>
          <a:xfrm>
            <a:off x="178767" y="180000"/>
            <a:ext cx="11831998" cy="2692517"/>
          </a:xfrm>
          <a:prstGeom prst="rect">
            <a:avLst/>
          </a:prstGeom>
          <a:gradFill>
            <a:gsLst>
              <a:gs pos="0">
                <a:srgbClr val="6A79BA">
                  <a:alpha val="80000"/>
                </a:srgbClr>
              </a:gs>
              <a:gs pos="46000">
                <a:srgbClr val="6A79BA">
                  <a:alpha val="80000"/>
                </a:srgbClr>
              </a:gs>
              <a:gs pos="100000">
                <a:srgbClr val="3DCAD8">
                  <a:alpha val="80000"/>
                </a:srgbClr>
              </a:gs>
            </a:gsLst>
            <a:lin ang="180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5" name="Google Shape;135;g11817f1e899_4_100"/>
          <p:cNvSpPr/>
          <p:nvPr/>
        </p:nvSpPr>
        <p:spPr>
          <a:xfrm>
            <a:off x="3556000" y="864389"/>
            <a:ext cx="5080000" cy="768467"/>
          </a:xfrm>
          <a:prstGeom prst="rect">
            <a:avLst/>
          </a:prstGeom>
          <a:noFill/>
          <a:ln w="571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6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6" name="Google Shape;136;g11817f1e899_4_100"/>
          <p:cNvSpPr txBox="1"/>
          <p:nvPr/>
        </p:nvSpPr>
        <p:spPr>
          <a:xfrm>
            <a:off x="0" y="980060"/>
            <a:ext cx="1219200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fr-FR" sz="2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Préparer son terrain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7" name="Google Shape;137;g11817f1e899_4_100"/>
          <p:cNvSpPr/>
          <p:nvPr/>
        </p:nvSpPr>
        <p:spPr>
          <a:xfrm>
            <a:off x="856344" y="2428140"/>
            <a:ext cx="10601093" cy="51835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fr-FR"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00000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8" name="Google Shape;138;g11817f1e899_4_100"/>
          <p:cNvSpPr txBox="1"/>
          <p:nvPr/>
        </p:nvSpPr>
        <p:spPr>
          <a:xfrm>
            <a:off x="1262744" y="2681143"/>
            <a:ext cx="9769232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71450" marR="0" lvl="0" indent="-171450" algn="just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Arial"/>
              <a:buChar char="•"/>
            </a:pPr>
            <a:r>
              <a:rPr lang="fr-FR" sz="1200" b="1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 « </a:t>
            </a:r>
            <a:r>
              <a:rPr lang="fr-FR" sz="1200" b="1" i="1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Ce qui a été préparé à l'avance épargne la fatigue</a:t>
            </a:r>
            <a:r>
              <a:rPr lang="fr-FR" sz="1200" b="1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. » Proverbe algérien 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9" name="Google Shape;139;g11817f1e899_4_100"/>
          <p:cNvSpPr/>
          <p:nvPr/>
        </p:nvSpPr>
        <p:spPr>
          <a:xfrm>
            <a:off x="177405" y="4700558"/>
            <a:ext cx="4370954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0" marR="0" lvl="0" indent="-2857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Arial"/>
              <a:buChar char="•"/>
            </a:pPr>
            <a:r>
              <a:rPr lang="fr-FR" sz="12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Regarder les cartes locales (dénivelé, chemins…)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Arial"/>
              <a:buChar char="•"/>
            </a:pPr>
            <a:r>
              <a:rPr lang="fr-FR" sz="12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Regarder les informations satellites récentes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Arial"/>
              <a:buChar char="•"/>
            </a:pPr>
            <a:r>
              <a:rPr lang="fr-FR" sz="12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Regarder le cadastre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0" name="Google Shape;140;g11817f1e899_4_100"/>
          <p:cNvSpPr txBox="1"/>
          <p:nvPr/>
        </p:nvSpPr>
        <p:spPr>
          <a:xfrm>
            <a:off x="292863" y="4348481"/>
            <a:ext cx="3932399" cy="3924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fr-FR" sz="1300" b="1" i="0" u="none" strike="noStrike" cap="none">
                <a:solidFill>
                  <a:srgbClr val="6A79BA"/>
                </a:solidFill>
                <a:latin typeface="Arial"/>
                <a:ea typeface="Arial"/>
                <a:cs typeface="Arial"/>
                <a:sym typeface="Arial"/>
              </a:rPr>
              <a:t>Consulter les informations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1" name="Google Shape;141;g11817f1e899_4_100"/>
          <p:cNvSpPr txBox="1"/>
          <p:nvPr/>
        </p:nvSpPr>
        <p:spPr>
          <a:xfrm>
            <a:off x="8036560" y="6363657"/>
            <a:ext cx="3394074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fr-FR" sz="1100" b="0" i="0" u="none" strike="noStrike" cap="none">
                <a:solidFill>
                  <a:srgbClr val="6A79BA"/>
                </a:solidFill>
                <a:latin typeface="Arial"/>
                <a:ea typeface="Arial"/>
                <a:cs typeface="Arial"/>
                <a:sym typeface="Arial"/>
              </a:rPr>
              <a:t>Titre du document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42" name="Google Shape;142;g11817f1e899_4_100"/>
          <p:cNvCxnSpPr/>
          <p:nvPr/>
        </p:nvCxnSpPr>
        <p:spPr>
          <a:xfrm>
            <a:off x="11460480" y="6356350"/>
            <a:ext cx="0" cy="319052"/>
          </a:xfrm>
          <a:prstGeom prst="straightConnector1">
            <a:avLst/>
          </a:prstGeom>
          <a:noFill/>
          <a:ln w="28575" cap="flat" cmpd="sng">
            <a:solidFill>
              <a:srgbClr val="6A79BA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43" name="Google Shape;143;g11817f1e899_4_100"/>
          <p:cNvSpPr txBox="1"/>
          <p:nvPr/>
        </p:nvSpPr>
        <p:spPr>
          <a:xfrm>
            <a:off x="11493050" y="6323012"/>
            <a:ext cx="584649" cy="3857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fld id="{00000000-1234-1234-1234-123412341234}" type="slidenum">
              <a:rPr lang="fr-FR" sz="1600" b="0" i="0" u="none" strike="noStrike" cap="none">
                <a:solidFill>
                  <a:srgbClr val="6A79BA"/>
                </a:solidFill>
                <a:latin typeface="Arial"/>
                <a:ea typeface="Arial"/>
                <a:cs typeface="Arial"/>
                <a:sym typeface="Arial"/>
              </a:rPr>
              <a:t>9</a:t>
            </a:fld>
            <a:endParaRPr sz="1600" b="0" i="0" u="none" strike="noStrike" cap="none">
              <a:solidFill>
                <a:srgbClr val="6A79BA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4" name="Google Shape;144;g11817f1e899_4_10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77405" y="5847622"/>
            <a:ext cx="1167921" cy="819881"/>
          </a:xfrm>
          <a:prstGeom prst="rect">
            <a:avLst/>
          </a:prstGeom>
          <a:noFill/>
          <a:ln>
            <a:noFill/>
          </a:ln>
        </p:spPr>
      </p:pic>
      <p:sp>
        <p:nvSpPr>
          <p:cNvPr id="145" name="Google Shape;145;g11817f1e899_4_100"/>
          <p:cNvSpPr txBox="1"/>
          <p:nvPr/>
        </p:nvSpPr>
        <p:spPr>
          <a:xfrm>
            <a:off x="292863" y="3149447"/>
            <a:ext cx="3932399" cy="3924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fr-FR" sz="1300" b="1" i="0" u="none" strike="noStrike" cap="none">
                <a:solidFill>
                  <a:srgbClr val="6A79BA"/>
                </a:solidFill>
                <a:latin typeface="Arial"/>
                <a:ea typeface="Arial"/>
                <a:cs typeface="Arial"/>
                <a:sym typeface="Arial"/>
              </a:rPr>
              <a:t>Consulter son coordinateur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6" name="Google Shape;146;g11817f1e899_4_100"/>
          <p:cNvSpPr/>
          <p:nvPr/>
        </p:nvSpPr>
        <p:spPr>
          <a:xfrm>
            <a:off x="177405" y="3404358"/>
            <a:ext cx="4370954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0" marR="0" lvl="0" indent="-2857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Arial"/>
              <a:buChar char="•"/>
            </a:pPr>
            <a:r>
              <a:rPr lang="fr-FR" sz="12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Entrer en contact avec son coordinateur départemental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Arial"/>
              <a:buChar char="•"/>
            </a:pPr>
            <a:r>
              <a:rPr lang="fr-FR" sz="12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Trouver un secteur favorable à la prospection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7" name="Google Shape;147;g11817f1e899_4_10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1236" y="1748527"/>
            <a:ext cx="12192000" cy="50989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</TotalTime>
  <Words>3330</Words>
  <Application>Microsoft Office PowerPoint</Application>
  <PresentationFormat>Grand écran</PresentationFormat>
  <Paragraphs>1089</Paragraphs>
  <Slides>75</Slides>
  <Notes>75</Notes>
  <HiddenSlides>8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75</vt:i4>
      </vt:variant>
    </vt:vector>
  </HeadingPairs>
  <TitlesOfParts>
    <vt:vector size="79" baseType="lpstr">
      <vt:lpstr>Calibri</vt:lpstr>
      <vt:lpstr>Lora</vt:lpstr>
      <vt:lpstr>Arial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Benjamin CALLARD</dc:creator>
  <cp:lastModifiedBy>Gaetan GUYOT</cp:lastModifiedBy>
  <cp:revision>3</cp:revision>
  <dcterms:created xsi:type="dcterms:W3CDTF">2019-03-20T08:01:39Z</dcterms:created>
  <dcterms:modified xsi:type="dcterms:W3CDTF">2022-03-04T15:42:43Z</dcterms:modified>
</cp:coreProperties>
</file>